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Lovelo" charset="1" panose="02000000000000000000"/>
      <p:regular r:id="rId14"/>
    </p:embeddedFont>
    <p:embeddedFont>
      <p:font typeface="Alata" charset="1" panose="000005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4384891" y="4907409"/>
            <a:ext cx="8137017" cy="8229600"/>
          </a:xfrm>
          <a:custGeom>
            <a:avLst/>
            <a:gdLst/>
            <a:ahLst/>
            <a:cxnLst/>
            <a:rect r="r" b="b" t="t" l="l"/>
            <a:pathLst>
              <a:path h="8229600" w="8137017">
                <a:moveTo>
                  <a:pt x="0" y="0"/>
                </a:moveTo>
                <a:lnTo>
                  <a:pt x="8137017" y="0"/>
                </a:lnTo>
                <a:lnTo>
                  <a:pt x="8137017" y="8229600"/>
                </a:lnTo>
                <a:lnTo>
                  <a:pt x="0" y="8229600"/>
                </a:lnTo>
                <a:lnTo>
                  <a:pt x="0" y="0"/>
                </a:lnTo>
                <a:close/>
              </a:path>
            </a:pathLst>
          </a:custGeom>
          <a:blipFill>
            <a:blip r:embed="rId2">
              <a:alphaModFix amt="15000"/>
            </a:blip>
            <a:stretch>
              <a:fillRect l="0" t="0" r="0" b="0"/>
            </a:stretch>
          </a:blipFill>
        </p:spPr>
      </p:sp>
      <p:grpSp>
        <p:nvGrpSpPr>
          <p:cNvPr name="Group 3" id="3"/>
          <p:cNvGrpSpPr/>
          <p:nvPr/>
        </p:nvGrpSpPr>
        <p:grpSpPr>
          <a:xfrm rot="0">
            <a:off x="-1461800" y="1884456"/>
            <a:ext cx="10509038" cy="1050903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00" t="0" r="-25000" b="0"/>
              </a:stretch>
            </a:blipFill>
            <a:ln w="247650" cap="sq">
              <a:solidFill>
                <a:srgbClr val="095A5D"/>
              </a:solidFill>
              <a:prstDash val="solid"/>
              <a:miter/>
            </a:ln>
          </p:spPr>
        </p:sp>
      </p:grpSp>
      <p:sp>
        <p:nvSpPr>
          <p:cNvPr name="Freeform 5" id="5"/>
          <p:cNvSpPr/>
          <p:nvPr/>
        </p:nvSpPr>
        <p:spPr>
          <a:xfrm flipH="false" flipV="false" rot="0">
            <a:off x="13642871" y="-3817639"/>
            <a:ext cx="8137017" cy="8229600"/>
          </a:xfrm>
          <a:custGeom>
            <a:avLst/>
            <a:gdLst/>
            <a:ahLst/>
            <a:cxnLst/>
            <a:rect r="r" b="b" t="t" l="l"/>
            <a:pathLst>
              <a:path h="8229600" w="8137017">
                <a:moveTo>
                  <a:pt x="0" y="0"/>
                </a:moveTo>
                <a:lnTo>
                  <a:pt x="8137017" y="0"/>
                </a:lnTo>
                <a:lnTo>
                  <a:pt x="8137017" y="8229600"/>
                </a:lnTo>
                <a:lnTo>
                  <a:pt x="0" y="8229600"/>
                </a:lnTo>
                <a:lnTo>
                  <a:pt x="0" y="0"/>
                </a:lnTo>
                <a:close/>
              </a:path>
            </a:pathLst>
          </a:custGeom>
          <a:blipFill>
            <a:blip r:embed="rId2">
              <a:alphaModFix amt="15000"/>
            </a:blip>
            <a:stretch>
              <a:fillRect l="0" t="0" r="0" b="0"/>
            </a:stretch>
          </a:blipFill>
        </p:spPr>
      </p:sp>
      <p:grpSp>
        <p:nvGrpSpPr>
          <p:cNvPr name="Group 6" id="6"/>
          <p:cNvGrpSpPr/>
          <p:nvPr/>
        </p:nvGrpSpPr>
        <p:grpSpPr>
          <a:xfrm rot="0">
            <a:off x="5904904" y="4411961"/>
            <a:ext cx="4080572" cy="2443518"/>
            <a:chOff x="0" y="0"/>
            <a:chExt cx="1074718" cy="643560"/>
          </a:xfrm>
        </p:grpSpPr>
        <p:sp>
          <p:nvSpPr>
            <p:cNvPr name="Freeform 7" id="7"/>
            <p:cNvSpPr/>
            <p:nvPr/>
          </p:nvSpPr>
          <p:spPr>
            <a:xfrm flipH="false" flipV="false" rot="0">
              <a:off x="0" y="0"/>
              <a:ext cx="1074719" cy="643560"/>
            </a:xfrm>
            <a:custGeom>
              <a:avLst/>
              <a:gdLst/>
              <a:ahLst/>
              <a:cxnLst/>
              <a:rect r="r" b="b" t="t" l="l"/>
              <a:pathLst>
                <a:path h="643560" w="1074719">
                  <a:moveTo>
                    <a:pt x="189726" y="0"/>
                  </a:moveTo>
                  <a:lnTo>
                    <a:pt x="884992" y="0"/>
                  </a:lnTo>
                  <a:cubicBezTo>
                    <a:pt x="989775" y="0"/>
                    <a:pt x="1074719" y="84943"/>
                    <a:pt x="1074719" y="189726"/>
                  </a:cubicBezTo>
                  <a:lnTo>
                    <a:pt x="1074719" y="453834"/>
                  </a:lnTo>
                  <a:cubicBezTo>
                    <a:pt x="1074719" y="558617"/>
                    <a:pt x="989775" y="643560"/>
                    <a:pt x="884992" y="643560"/>
                  </a:cubicBezTo>
                  <a:lnTo>
                    <a:pt x="189726" y="643560"/>
                  </a:lnTo>
                  <a:cubicBezTo>
                    <a:pt x="84943" y="643560"/>
                    <a:pt x="0" y="558617"/>
                    <a:pt x="0" y="453834"/>
                  </a:cubicBezTo>
                  <a:lnTo>
                    <a:pt x="0" y="189726"/>
                  </a:lnTo>
                  <a:cubicBezTo>
                    <a:pt x="0" y="84943"/>
                    <a:pt x="84943" y="0"/>
                    <a:pt x="189726" y="0"/>
                  </a:cubicBezTo>
                  <a:close/>
                </a:path>
              </a:pathLst>
            </a:custGeom>
            <a:solidFill>
              <a:srgbClr val="F8F4EB"/>
            </a:solidFill>
          </p:spPr>
        </p:sp>
        <p:sp>
          <p:nvSpPr>
            <p:cNvPr name="TextBox 8" id="8"/>
            <p:cNvSpPr txBox="true"/>
            <p:nvPr/>
          </p:nvSpPr>
          <p:spPr>
            <a:xfrm>
              <a:off x="0" y="-28575"/>
              <a:ext cx="1074718" cy="672135"/>
            </a:xfrm>
            <a:prstGeom prst="rect">
              <a:avLst/>
            </a:prstGeom>
          </p:spPr>
          <p:txBody>
            <a:bodyPr anchor="ctr" rtlCol="false" tIns="50800" lIns="50800" bIns="50800" rIns="50800"/>
            <a:lstStyle/>
            <a:p>
              <a:pPr algn="ctr">
                <a:lnSpc>
                  <a:spcPts val="1960"/>
                </a:lnSpc>
              </a:pPr>
            </a:p>
          </p:txBody>
        </p:sp>
      </p:grpSp>
      <p:sp>
        <p:nvSpPr>
          <p:cNvPr name="Freeform 9" id="9"/>
          <p:cNvSpPr/>
          <p:nvPr/>
        </p:nvSpPr>
        <p:spPr>
          <a:xfrm flipH="false" flipV="false" rot="0">
            <a:off x="13382901" y="4312094"/>
            <a:ext cx="4381729" cy="6259613"/>
          </a:xfrm>
          <a:custGeom>
            <a:avLst/>
            <a:gdLst/>
            <a:ahLst/>
            <a:cxnLst/>
            <a:rect r="r" b="b" t="t" l="l"/>
            <a:pathLst>
              <a:path h="6259613" w="4381729">
                <a:moveTo>
                  <a:pt x="0" y="0"/>
                </a:moveTo>
                <a:lnTo>
                  <a:pt x="4381729" y="0"/>
                </a:lnTo>
                <a:lnTo>
                  <a:pt x="4381729" y="6259613"/>
                </a:lnTo>
                <a:lnTo>
                  <a:pt x="0" y="6259613"/>
                </a:lnTo>
                <a:lnTo>
                  <a:pt x="0" y="0"/>
                </a:lnTo>
                <a:close/>
              </a:path>
            </a:pathLst>
          </a:custGeom>
          <a:blipFill>
            <a:blip r:embed="rId4">
              <a:alphaModFix amt="14000"/>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443984" y="4802634"/>
            <a:ext cx="11320645" cy="1713865"/>
          </a:xfrm>
          <a:prstGeom prst="rect">
            <a:avLst/>
          </a:prstGeom>
        </p:spPr>
        <p:txBody>
          <a:bodyPr anchor="t" rtlCol="false" tIns="0" lIns="0" bIns="0" rIns="0">
            <a:spAutoFit/>
          </a:bodyPr>
          <a:lstStyle/>
          <a:p>
            <a:pPr algn="l">
              <a:lnSpc>
                <a:spcPts val="6859"/>
              </a:lnSpc>
            </a:pPr>
            <a:r>
              <a:rPr lang="en-US" sz="4899">
                <a:solidFill>
                  <a:srgbClr val="044B4D"/>
                </a:solidFill>
                <a:latin typeface="Lovelo"/>
                <a:ea typeface="Lovelo"/>
                <a:cs typeface="Lovelo"/>
                <a:sym typeface="Lovelo"/>
              </a:rPr>
              <a:t>AI‑AGROBOT: UNIVERSAL AI‑BASED AGRICULTURE ASSISTANT</a:t>
            </a:r>
          </a:p>
        </p:txBody>
      </p:sp>
      <p:sp>
        <p:nvSpPr>
          <p:cNvPr name="TextBox 11" id="11"/>
          <p:cNvSpPr txBox="true"/>
          <p:nvPr/>
        </p:nvSpPr>
        <p:spPr>
          <a:xfrm rot="0">
            <a:off x="15126785" y="895445"/>
            <a:ext cx="1515743" cy="240665"/>
          </a:xfrm>
          <a:prstGeom prst="rect">
            <a:avLst/>
          </a:prstGeom>
        </p:spPr>
        <p:txBody>
          <a:bodyPr anchor="t" rtlCol="false" tIns="0" lIns="0" bIns="0" rIns="0">
            <a:spAutoFit/>
          </a:bodyPr>
          <a:lstStyle/>
          <a:p>
            <a:pPr algn="ctr">
              <a:lnSpc>
                <a:spcPts val="1960"/>
              </a:lnSpc>
              <a:spcBef>
                <a:spcPct val="0"/>
              </a:spcBef>
            </a:pPr>
            <a:r>
              <a:rPr lang="en-US" sz="1400">
                <a:solidFill>
                  <a:srgbClr val="F8F4EB"/>
                </a:solidFill>
                <a:latin typeface="Alata"/>
                <a:ea typeface="Alata"/>
                <a:cs typeface="Alata"/>
                <a:sym typeface="Alata"/>
              </a:rPr>
              <a:t>Wardiere Inc.</a:t>
            </a:r>
          </a:p>
        </p:txBody>
      </p:sp>
      <p:sp>
        <p:nvSpPr>
          <p:cNvPr name="TextBox 12" id="12"/>
          <p:cNvSpPr txBox="true"/>
          <p:nvPr/>
        </p:nvSpPr>
        <p:spPr>
          <a:xfrm rot="0">
            <a:off x="11853333" y="7486156"/>
            <a:ext cx="3579076" cy="357837"/>
          </a:xfrm>
          <a:prstGeom prst="rect">
            <a:avLst/>
          </a:prstGeom>
        </p:spPr>
        <p:txBody>
          <a:bodyPr anchor="t" rtlCol="false" tIns="0" lIns="0" bIns="0" rIns="0">
            <a:spAutoFit/>
          </a:bodyPr>
          <a:lstStyle/>
          <a:p>
            <a:pPr algn="ctr">
              <a:lnSpc>
                <a:spcPts val="2954"/>
              </a:lnSpc>
              <a:spcBef>
                <a:spcPct val="0"/>
              </a:spcBef>
            </a:pPr>
            <a:r>
              <a:rPr lang="en-US" sz="2110">
                <a:solidFill>
                  <a:srgbClr val="F8F4EB"/>
                </a:solidFill>
                <a:latin typeface="Alata"/>
                <a:ea typeface="Alata"/>
                <a:cs typeface="Alata"/>
                <a:sym typeface="Alata"/>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5681712" y="-1721620"/>
            <a:ext cx="8137017" cy="8229600"/>
          </a:xfrm>
          <a:custGeom>
            <a:avLst/>
            <a:gdLst/>
            <a:ahLst/>
            <a:cxnLst/>
            <a:rect r="r" b="b" t="t" l="l"/>
            <a:pathLst>
              <a:path h="8229600" w="8137017">
                <a:moveTo>
                  <a:pt x="0" y="0"/>
                </a:moveTo>
                <a:lnTo>
                  <a:pt x="8137017" y="0"/>
                </a:lnTo>
                <a:lnTo>
                  <a:pt x="8137017" y="8229600"/>
                </a:lnTo>
                <a:lnTo>
                  <a:pt x="0" y="8229600"/>
                </a:lnTo>
                <a:lnTo>
                  <a:pt x="0" y="0"/>
                </a:lnTo>
                <a:close/>
              </a:path>
            </a:pathLst>
          </a:custGeom>
          <a:blipFill>
            <a:blip r:embed="rId2">
              <a:alphaModFix amt="15000"/>
            </a:blip>
            <a:stretch>
              <a:fillRect l="0" t="0" r="0" b="0"/>
            </a:stretch>
          </a:blipFill>
        </p:spPr>
      </p:sp>
      <p:grpSp>
        <p:nvGrpSpPr>
          <p:cNvPr name="Group 3" id="3"/>
          <p:cNvGrpSpPr/>
          <p:nvPr/>
        </p:nvGrpSpPr>
        <p:grpSpPr>
          <a:xfrm rot="0">
            <a:off x="-3382622" y="-2302368"/>
            <a:ext cx="13708860" cy="13982231"/>
            <a:chOff x="0" y="0"/>
            <a:chExt cx="6050280" cy="6170930"/>
          </a:xfrm>
        </p:grpSpPr>
        <p:sp>
          <p:nvSpPr>
            <p:cNvPr name="Freeform 4" id="4"/>
            <p:cNvSpPr/>
            <p:nvPr/>
          </p:nvSpPr>
          <p:spPr>
            <a:xfrm flipH="false" flipV="false" rot="0">
              <a:off x="-490220" y="-706120"/>
              <a:ext cx="6901180" cy="7377430"/>
            </a:xfrm>
            <a:custGeom>
              <a:avLst/>
              <a:gdLst/>
              <a:ahLst/>
              <a:cxnLst/>
              <a:rect r="r" b="b" t="t" l="l"/>
              <a:pathLst>
                <a:path h="7377430" w="6901180">
                  <a:moveTo>
                    <a:pt x="2721610" y="6808470"/>
                  </a:moveTo>
                  <a:cubicBezTo>
                    <a:pt x="3751580" y="6522720"/>
                    <a:pt x="3093720" y="5607050"/>
                    <a:pt x="4438650" y="4319270"/>
                  </a:cubicBezTo>
                  <a:cubicBezTo>
                    <a:pt x="5702300" y="3110230"/>
                    <a:pt x="6901180" y="3328670"/>
                    <a:pt x="6441440" y="1487170"/>
                  </a:cubicBezTo>
                  <a:cubicBezTo>
                    <a:pt x="6068060" y="0"/>
                    <a:pt x="1833880" y="772160"/>
                    <a:pt x="848360" y="2669540"/>
                  </a:cubicBezTo>
                  <a:cubicBezTo>
                    <a:pt x="0" y="4304030"/>
                    <a:pt x="673100" y="7377430"/>
                    <a:pt x="2721610" y="6808470"/>
                  </a:cubicBezTo>
                  <a:close/>
                </a:path>
              </a:pathLst>
            </a:custGeom>
            <a:blipFill>
              <a:blip r:embed="rId3"/>
              <a:stretch>
                <a:fillRect l="-26437" t="0" r="-26437" b="0"/>
              </a:stretch>
            </a:blipFill>
            <a:ln w="247650" cap="sq">
              <a:solidFill>
                <a:srgbClr val="095A5D"/>
              </a:solidFill>
              <a:prstDash val="solid"/>
              <a:miter/>
            </a:ln>
          </p:spPr>
        </p:sp>
      </p:grpSp>
      <p:sp>
        <p:nvSpPr>
          <p:cNvPr name="Freeform 5" id="5"/>
          <p:cNvSpPr/>
          <p:nvPr/>
        </p:nvSpPr>
        <p:spPr>
          <a:xfrm flipH="false" flipV="false" rot="0">
            <a:off x="4041168" y="6507980"/>
            <a:ext cx="3281088" cy="4687268"/>
          </a:xfrm>
          <a:custGeom>
            <a:avLst/>
            <a:gdLst/>
            <a:ahLst/>
            <a:cxnLst/>
            <a:rect r="r" b="b" t="t" l="l"/>
            <a:pathLst>
              <a:path h="4687268" w="3281088">
                <a:moveTo>
                  <a:pt x="0" y="0"/>
                </a:moveTo>
                <a:lnTo>
                  <a:pt x="3281088" y="0"/>
                </a:lnTo>
                <a:lnTo>
                  <a:pt x="3281088" y="4687269"/>
                </a:lnTo>
                <a:lnTo>
                  <a:pt x="0" y="468726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13190792" y="6507980"/>
            <a:ext cx="8137017" cy="8229600"/>
          </a:xfrm>
          <a:custGeom>
            <a:avLst/>
            <a:gdLst/>
            <a:ahLst/>
            <a:cxnLst/>
            <a:rect r="r" b="b" t="t" l="l"/>
            <a:pathLst>
              <a:path h="8229600" w="8137017">
                <a:moveTo>
                  <a:pt x="0" y="0"/>
                </a:moveTo>
                <a:lnTo>
                  <a:pt x="8137016" y="0"/>
                </a:lnTo>
                <a:lnTo>
                  <a:pt x="8137016" y="8229600"/>
                </a:lnTo>
                <a:lnTo>
                  <a:pt x="0" y="8229600"/>
                </a:lnTo>
                <a:lnTo>
                  <a:pt x="0" y="0"/>
                </a:lnTo>
                <a:close/>
              </a:path>
            </a:pathLst>
          </a:custGeom>
          <a:blipFill>
            <a:blip r:embed="rId2">
              <a:alphaModFix amt="15000"/>
            </a:blip>
            <a:stretch>
              <a:fillRect l="0" t="0" r="0" b="0"/>
            </a:stretch>
          </a:blipFill>
        </p:spPr>
      </p:sp>
      <p:sp>
        <p:nvSpPr>
          <p:cNvPr name="TextBox 7" id="7"/>
          <p:cNvSpPr txBox="true"/>
          <p:nvPr/>
        </p:nvSpPr>
        <p:spPr>
          <a:xfrm rot="0">
            <a:off x="10593373" y="1431817"/>
            <a:ext cx="7005088" cy="8787650"/>
          </a:xfrm>
          <a:prstGeom prst="rect">
            <a:avLst/>
          </a:prstGeom>
        </p:spPr>
        <p:txBody>
          <a:bodyPr anchor="t" rtlCol="false" tIns="0" lIns="0" bIns="0" rIns="0">
            <a:spAutoFit/>
          </a:bodyPr>
          <a:lstStyle/>
          <a:p>
            <a:pPr algn="ctr">
              <a:lnSpc>
                <a:spcPts val="3918"/>
              </a:lnSpc>
            </a:pPr>
            <a:r>
              <a:rPr lang="en-US" sz="3467">
                <a:solidFill>
                  <a:srgbClr val="044B4D"/>
                </a:solidFill>
                <a:latin typeface="Alata"/>
                <a:ea typeface="Alata"/>
                <a:cs typeface="Alata"/>
                <a:sym typeface="Alata"/>
              </a:rPr>
              <a:t>Agriculture remains the backbone of many economies, yet farmers in rural areas face major challenges such as limited access to timely expert advice, language and literacy barriers, poor internet connectivity, and difficulty in diagnosing crop issues without expert help. Additionally, fragmented data on weather, markets, and government schemes, along with the lack of a common platform for knowledge sharing, further hinder informed decision-making and sustainable farming practices.</a:t>
            </a:r>
          </a:p>
          <a:p>
            <a:pPr algn="ctr">
              <a:lnSpc>
                <a:spcPts val="2647"/>
              </a:lnSpc>
            </a:pPr>
          </a:p>
          <a:p>
            <a:pPr algn="ctr">
              <a:lnSpc>
                <a:spcPts val="3918"/>
              </a:lnSpc>
            </a:pPr>
          </a:p>
        </p:txBody>
      </p:sp>
      <p:sp>
        <p:nvSpPr>
          <p:cNvPr name="TextBox 8" id="8"/>
          <p:cNvSpPr txBox="true"/>
          <p:nvPr/>
        </p:nvSpPr>
        <p:spPr>
          <a:xfrm rot="0">
            <a:off x="15126785" y="895445"/>
            <a:ext cx="1515743" cy="240665"/>
          </a:xfrm>
          <a:prstGeom prst="rect">
            <a:avLst/>
          </a:prstGeom>
        </p:spPr>
        <p:txBody>
          <a:bodyPr anchor="t" rtlCol="false" tIns="0" lIns="0" bIns="0" rIns="0">
            <a:spAutoFit/>
          </a:bodyPr>
          <a:lstStyle/>
          <a:p>
            <a:pPr algn="ctr">
              <a:lnSpc>
                <a:spcPts val="1960"/>
              </a:lnSpc>
              <a:spcBef>
                <a:spcPct val="0"/>
              </a:spcBef>
            </a:pPr>
            <a:r>
              <a:rPr lang="en-US" sz="1400">
                <a:solidFill>
                  <a:srgbClr val="F8F4EB"/>
                </a:solidFill>
                <a:latin typeface="Alata"/>
                <a:ea typeface="Alata"/>
                <a:cs typeface="Alata"/>
                <a:sym typeface="Alata"/>
              </a:rPr>
              <a:t>Wardiere Inc.</a:t>
            </a:r>
          </a:p>
        </p:txBody>
      </p:sp>
      <p:sp>
        <p:nvSpPr>
          <p:cNvPr name="TextBox 9" id="9"/>
          <p:cNvSpPr txBox="true"/>
          <p:nvPr/>
        </p:nvSpPr>
        <p:spPr>
          <a:xfrm rot="0">
            <a:off x="10851038" y="343087"/>
            <a:ext cx="6151194" cy="804545"/>
          </a:xfrm>
          <a:prstGeom prst="rect">
            <a:avLst/>
          </a:prstGeom>
        </p:spPr>
        <p:txBody>
          <a:bodyPr anchor="t" rtlCol="false" tIns="0" lIns="0" bIns="0" rIns="0">
            <a:spAutoFit/>
          </a:bodyPr>
          <a:lstStyle/>
          <a:p>
            <a:pPr algn="ctr">
              <a:lnSpc>
                <a:spcPts val="6580"/>
              </a:lnSpc>
              <a:spcBef>
                <a:spcPct val="0"/>
              </a:spcBef>
            </a:pPr>
            <a:r>
              <a:rPr lang="en-US" sz="4700">
                <a:solidFill>
                  <a:srgbClr val="044B4D"/>
                </a:solidFill>
                <a:latin typeface="Lovelo"/>
                <a:ea typeface="Lovelo"/>
                <a:cs typeface="Lovelo"/>
                <a:sym typeface="Lovelo"/>
              </a:rPr>
              <a:t>PROBLEM STATEMENT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5A5D"/>
        </a:solidFill>
      </p:bgPr>
    </p:bg>
    <p:spTree>
      <p:nvGrpSpPr>
        <p:cNvPr id="1" name=""/>
        <p:cNvGrpSpPr/>
        <p:nvPr/>
      </p:nvGrpSpPr>
      <p:grpSpPr>
        <a:xfrm>
          <a:off x="0" y="0"/>
          <a:ext cx="0" cy="0"/>
          <a:chOff x="0" y="0"/>
          <a:chExt cx="0" cy="0"/>
        </a:xfrm>
      </p:grpSpPr>
      <p:grpSp>
        <p:nvGrpSpPr>
          <p:cNvPr name="Group 2" id="2"/>
          <p:cNvGrpSpPr/>
          <p:nvPr/>
        </p:nvGrpSpPr>
        <p:grpSpPr>
          <a:xfrm rot="0">
            <a:off x="2497009" y="3742220"/>
            <a:ext cx="247768" cy="247858"/>
            <a:chOff x="0" y="0"/>
            <a:chExt cx="65256" cy="65279"/>
          </a:xfrm>
        </p:grpSpPr>
        <p:sp>
          <p:nvSpPr>
            <p:cNvPr name="Freeform 3" id="3"/>
            <p:cNvSpPr/>
            <p:nvPr/>
          </p:nvSpPr>
          <p:spPr>
            <a:xfrm flipH="false" flipV="false" rot="0">
              <a:off x="0" y="0"/>
              <a:ext cx="65256" cy="65279"/>
            </a:xfrm>
            <a:custGeom>
              <a:avLst/>
              <a:gdLst/>
              <a:ahLst/>
              <a:cxnLst/>
              <a:rect r="r" b="b" t="t" l="l"/>
              <a:pathLst>
                <a:path h="65279" w="65256">
                  <a:moveTo>
                    <a:pt x="32628" y="0"/>
                  </a:moveTo>
                  <a:lnTo>
                    <a:pt x="32628" y="0"/>
                  </a:lnTo>
                  <a:cubicBezTo>
                    <a:pt x="41281" y="0"/>
                    <a:pt x="49580" y="3438"/>
                    <a:pt x="55699" y="9556"/>
                  </a:cubicBezTo>
                  <a:cubicBezTo>
                    <a:pt x="61818" y="15675"/>
                    <a:pt x="65256" y="23974"/>
                    <a:pt x="65256" y="32628"/>
                  </a:cubicBezTo>
                  <a:lnTo>
                    <a:pt x="65256" y="32652"/>
                  </a:lnTo>
                  <a:cubicBezTo>
                    <a:pt x="65256" y="41305"/>
                    <a:pt x="61818" y="49604"/>
                    <a:pt x="55699" y="55723"/>
                  </a:cubicBezTo>
                  <a:cubicBezTo>
                    <a:pt x="49580" y="61842"/>
                    <a:pt x="41281" y="65279"/>
                    <a:pt x="32628" y="65279"/>
                  </a:cubicBezTo>
                  <a:lnTo>
                    <a:pt x="32628" y="65279"/>
                  </a:lnTo>
                  <a:cubicBezTo>
                    <a:pt x="23974" y="65279"/>
                    <a:pt x="15675" y="61842"/>
                    <a:pt x="9556" y="55723"/>
                  </a:cubicBezTo>
                  <a:cubicBezTo>
                    <a:pt x="3438" y="49604"/>
                    <a:pt x="0" y="41305"/>
                    <a:pt x="0" y="32652"/>
                  </a:cubicBezTo>
                  <a:lnTo>
                    <a:pt x="0" y="32628"/>
                  </a:lnTo>
                  <a:cubicBezTo>
                    <a:pt x="0" y="23974"/>
                    <a:pt x="3438" y="15675"/>
                    <a:pt x="9556" y="9556"/>
                  </a:cubicBezTo>
                  <a:cubicBezTo>
                    <a:pt x="15675" y="3438"/>
                    <a:pt x="23974" y="0"/>
                    <a:pt x="32628" y="0"/>
                  </a:cubicBezTo>
                  <a:close/>
                </a:path>
              </a:pathLst>
            </a:custGeom>
            <a:solidFill>
              <a:srgbClr val="F8F4EB"/>
            </a:solidFill>
          </p:spPr>
        </p:sp>
        <p:sp>
          <p:nvSpPr>
            <p:cNvPr name="TextBox 4" id="4"/>
            <p:cNvSpPr txBox="true"/>
            <p:nvPr/>
          </p:nvSpPr>
          <p:spPr>
            <a:xfrm>
              <a:off x="0" y="-38100"/>
              <a:ext cx="65256" cy="10337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655878" y="3742220"/>
            <a:ext cx="247768" cy="247858"/>
            <a:chOff x="0" y="0"/>
            <a:chExt cx="65256" cy="65279"/>
          </a:xfrm>
        </p:grpSpPr>
        <p:sp>
          <p:nvSpPr>
            <p:cNvPr name="Freeform 6" id="6"/>
            <p:cNvSpPr/>
            <p:nvPr/>
          </p:nvSpPr>
          <p:spPr>
            <a:xfrm flipH="false" flipV="false" rot="0">
              <a:off x="0" y="0"/>
              <a:ext cx="65256" cy="65279"/>
            </a:xfrm>
            <a:custGeom>
              <a:avLst/>
              <a:gdLst/>
              <a:ahLst/>
              <a:cxnLst/>
              <a:rect r="r" b="b" t="t" l="l"/>
              <a:pathLst>
                <a:path h="65279" w="65256">
                  <a:moveTo>
                    <a:pt x="32628" y="0"/>
                  </a:moveTo>
                  <a:lnTo>
                    <a:pt x="32628" y="0"/>
                  </a:lnTo>
                  <a:cubicBezTo>
                    <a:pt x="41281" y="0"/>
                    <a:pt x="49580" y="3438"/>
                    <a:pt x="55699" y="9556"/>
                  </a:cubicBezTo>
                  <a:cubicBezTo>
                    <a:pt x="61818" y="15675"/>
                    <a:pt x="65256" y="23974"/>
                    <a:pt x="65256" y="32628"/>
                  </a:cubicBezTo>
                  <a:lnTo>
                    <a:pt x="65256" y="32652"/>
                  </a:lnTo>
                  <a:cubicBezTo>
                    <a:pt x="65256" y="41305"/>
                    <a:pt x="61818" y="49604"/>
                    <a:pt x="55699" y="55723"/>
                  </a:cubicBezTo>
                  <a:cubicBezTo>
                    <a:pt x="49580" y="61842"/>
                    <a:pt x="41281" y="65279"/>
                    <a:pt x="32628" y="65279"/>
                  </a:cubicBezTo>
                  <a:lnTo>
                    <a:pt x="32628" y="65279"/>
                  </a:lnTo>
                  <a:cubicBezTo>
                    <a:pt x="23974" y="65279"/>
                    <a:pt x="15675" y="61842"/>
                    <a:pt x="9556" y="55723"/>
                  </a:cubicBezTo>
                  <a:cubicBezTo>
                    <a:pt x="3438" y="49604"/>
                    <a:pt x="0" y="41305"/>
                    <a:pt x="0" y="32652"/>
                  </a:cubicBezTo>
                  <a:lnTo>
                    <a:pt x="0" y="32628"/>
                  </a:lnTo>
                  <a:cubicBezTo>
                    <a:pt x="0" y="23974"/>
                    <a:pt x="3438" y="15675"/>
                    <a:pt x="9556" y="9556"/>
                  </a:cubicBezTo>
                  <a:cubicBezTo>
                    <a:pt x="15675" y="3438"/>
                    <a:pt x="23974" y="0"/>
                    <a:pt x="32628" y="0"/>
                  </a:cubicBezTo>
                  <a:close/>
                </a:path>
              </a:pathLst>
            </a:custGeom>
            <a:solidFill>
              <a:srgbClr val="F8F4EB"/>
            </a:solidFill>
          </p:spPr>
        </p:sp>
        <p:sp>
          <p:nvSpPr>
            <p:cNvPr name="TextBox 7" id="7"/>
            <p:cNvSpPr txBox="true"/>
            <p:nvPr/>
          </p:nvSpPr>
          <p:spPr>
            <a:xfrm>
              <a:off x="0" y="-38100"/>
              <a:ext cx="65256" cy="10337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497009" y="5879765"/>
            <a:ext cx="247768" cy="247858"/>
            <a:chOff x="0" y="0"/>
            <a:chExt cx="65256" cy="65279"/>
          </a:xfrm>
        </p:grpSpPr>
        <p:sp>
          <p:nvSpPr>
            <p:cNvPr name="Freeform 9" id="9"/>
            <p:cNvSpPr/>
            <p:nvPr/>
          </p:nvSpPr>
          <p:spPr>
            <a:xfrm flipH="false" flipV="false" rot="0">
              <a:off x="0" y="0"/>
              <a:ext cx="65256" cy="65279"/>
            </a:xfrm>
            <a:custGeom>
              <a:avLst/>
              <a:gdLst/>
              <a:ahLst/>
              <a:cxnLst/>
              <a:rect r="r" b="b" t="t" l="l"/>
              <a:pathLst>
                <a:path h="65279" w="65256">
                  <a:moveTo>
                    <a:pt x="32628" y="0"/>
                  </a:moveTo>
                  <a:lnTo>
                    <a:pt x="32628" y="0"/>
                  </a:lnTo>
                  <a:cubicBezTo>
                    <a:pt x="41281" y="0"/>
                    <a:pt x="49580" y="3438"/>
                    <a:pt x="55699" y="9556"/>
                  </a:cubicBezTo>
                  <a:cubicBezTo>
                    <a:pt x="61818" y="15675"/>
                    <a:pt x="65256" y="23974"/>
                    <a:pt x="65256" y="32628"/>
                  </a:cubicBezTo>
                  <a:lnTo>
                    <a:pt x="65256" y="32652"/>
                  </a:lnTo>
                  <a:cubicBezTo>
                    <a:pt x="65256" y="41305"/>
                    <a:pt x="61818" y="49604"/>
                    <a:pt x="55699" y="55723"/>
                  </a:cubicBezTo>
                  <a:cubicBezTo>
                    <a:pt x="49580" y="61842"/>
                    <a:pt x="41281" y="65279"/>
                    <a:pt x="32628" y="65279"/>
                  </a:cubicBezTo>
                  <a:lnTo>
                    <a:pt x="32628" y="65279"/>
                  </a:lnTo>
                  <a:cubicBezTo>
                    <a:pt x="23974" y="65279"/>
                    <a:pt x="15675" y="61842"/>
                    <a:pt x="9556" y="55723"/>
                  </a:cubicBezTo>
                  <a:cubicBezTo>
                    <a:pt x="3438" y="49604"/>
                    <a:pt x="0" y="41305"/>
                    <a:pt x="0" y="32652"/>
                  </a:cubicBezTo>
                  <a:lnTo>
                    <a:pt x="0" y="32628"/>
                  </a:lnTo>
                  <a:cubicBezTo>
                    <a:pt x="0" y="23974"/>
                    <a:pt x="3438" y="15675"/>
                    <a:pt x="9556" y="9556"/>
                  </a:cubicBezTo>
                  <a:cubicBezTo>
                    <a:pt x="15675" y="3438"/>
                    <a:pt x="23974" y="0"/>
                    <a:pt x="32628" y="0"/>
                  </a:cubicBezTo>
                  <a:close/>
                </a:path>
              </a:pathLst>
            </a:custGeom>
            <a:solidFill>
              <a:srgbClr val="F8F4EB"/>
            </a:solidFill>
          </p:spPr>
        </p:sp>
        <p:sp>
          <p:nvSpPr>
            <p:cNvPr name="TextBox 10" id="10"/>
            <p:cNvSpPr txBox="true"/>
            <p:nvPr/>
          </p:nvSpPr>
          <p:spPr>
            <a:xfrm>
              <a:off x="0" y="-38100"/>
              <a:ext cx="65256" cy="10337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5400000">
            <a:off x="11227170" y="4556285"/>
            <a:ext cx="6754574" cy="9649392"/>
          </a:xfrm>
          <a:custGeom>
            <a:avLst/>
            <a:gdLst/>
            <a:ahLst/>
            <a:cxnLst/>
            <a:rect r="r" b="b" t="t" l="l"/>
            <a:pathLst>
              <a:path h="9649392" w="6754574">
                <a:moveTo>
                  <a:pt x="6754575" y="0"/>
                </a:moveTo>
                <a:lnTo>
                  <a:pt x="0" y="0"/>
                </a:lnTo>
                <a:lnTo>
                  <a:pt x="0" y="9649392"/>
                </a:lnTo>
                <a:lnTo>
                  <a:pt x="6754575" y="9649392"/>
                </a:lnTo>
                <a:lnTo>
                  <a:pt x="6754575"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9655878" y="5879765"/>
            <a:ext cx="247768" cy="247858"/>
            <a:chOff x="0" y="0"/>
            <a:chExt cx="65256" cy="65279"/>
          </a:xfrm>
        </p:grpSpPr>
        <p:sp>
          <p:nvSpPr>
            <p:cNvPr name="Freeform 13" id="13"/>
            <p:cNvSpPr/>
            <p:nvPr/>
          </p:nvSpPr>
          <p:spPr>
            <a:xfrm flipH="false" flipV="false" rot="0">
              <a:off x="0" y="0"/>
              <a:ext cx="65256" cy="65279"/>
            </a:xfrm>
            <a:custGeom>
              <a:avLst/>
              <a:gdLst/>
              <a:ahLst/>
              <a:cxnLst/>
              <a:rect r="r" b="b" t="t" l="l"/>
              <a:pathLst>
                <a:path h="65279" w="65256">
                  <a:moveTo>
                    <a:pt x="32628" y="0"/>
                  </a:moveTo>
                  <a:lnTo>
                    <a:pt x="32628" y="0"/>
                  </a:lnTo>
                  <a:cubicBezTo>
                    <a:pt x="41281" y="0"/>
                    <a:pt x="49580" y="3438"/>
                    <a:pt x="55699" y="9556"/>
                  </a:cubicBezTo>
                  <a:cubicBezTo>
                    <a:pt x="61818" y="15675"/>
                    <a:pt x="65256" y="23974"/>
                    <a:pt x="65256" y="32628"/>
                  </a:cubicBezTo>
                  <a:lnTo>
                    <a:pt x="65256" y="32652"/>
                  </a:lnTo>
                  <a:cubicBezTo>
                    <a:pt x="65256" y="41305"/>
                    <a:pt x="61818" y="49604"/>
                    <a:pt x="55699" y="55723"/>
                  </a:cubicBezTo>
                  <a:cubicBezTo>
                    <a:pt x="49580" y="61842"/>
                    <a:pt x="41281" y="65279"/>
                    <a:pt x="32628" y="65279"/>
                  </a:cubicBezTo>
                  <a:lnTo>
                    <a:pt x="32628" y="65279"/>
                  </a:lnTo>
                  <a:cubicBezTo>
                    <a:pt x="23974" y="65279"/>
                    <a:pt x="15675" y="61842"/>
                    <a:pt x="9556" y="55723"/>
                  </a:cubicBezTo>
                  <a:cubicBezTo>
                    <a:pt x="3438" y="49604"/>
                    <a:pt x="0" y="41305"/>
                    <a:pt x="0" y="32652"/>
                  </a:cubicBezTo>
                  <a:lnTo>
                    <a:pt x="0" y="32628"/>
                  </a:lnTo>
                  <a:cubicBezTo>
                    <a:pt x="0" y="23974"/>
                    <a:pt x="3438" y="15675"/>
                    <a:pt x="9556" y="9556"/>
                  </a:cubicBezTo>
                  <a:cubicBezTo>
                    <a:pt x="15675" y="3438"/>
                    <a:pt x="23974" y="0"/>
                    <a:pt x="32628" y="0"/>
                  </a:cubicBezTo>
                  <a:close/>
                </a:path>
              </a:pathLst>
            </a:custGeom>
            <a:solidFill>
              <a:srgbClr val="F8F4EB"/>
            </a:solidFill>
          </p:spPr>
        </p:sp>
        <p:sp>
          <p:nvSpPr>
            <p:cNvPr name="TextBox 14" id="14"/>
            <p:cNvSpPr txBox="true"/>
            <p:nvPr/>
          </p:nvSpPr>
          <p:spPr>
            <a:xfrm>
              <a:off x="0" y="-38100"/>
              <a:ext cx="65256" cy="103379"/>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1731816" y="-4459764"/>
            <a:ext cx="6754574" cy="9649392"/>
          </a:xfrm>
          <a:custGeom>
            <a:avLst/>
            <a:gdLst/>
            <a:ahLst/>
            <a:cxnLst/>
            <a:rect r="r" b="b" t="t" l="l"/>
            <a:pathLst>
              <a:path h="9649392" w="6754574">
                <a:moveTo>
                  <a:pt x="0" y="0"/>
                </a:moveTo>
                <a:lnTo>
                  <a:pt x="6754574" y="0"/>
                </a:lnTo>
                <a:lnTo>
                  <a:pt x="6754574" y="9649392"/>
                </a:lnTo>
                <a:lnTo>
                  <a:pt x="0" y="9649392"/>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3823532" y="1675662"/>
            <a:ext cx="10400516" cy="870261"/>
          </a:xfrm>
          <a:prstGeom prst="rect">
            <a:avLst/>
          </a:prstGeom>
        </p:spPr>
        <p:txBody>
          <a:bodyPr anchor="t" rtlCol="false" tIns="0" lIns="0" bIns="0" rIns="0">
            <a:spAutoFit/>
          </a:bodyPr>
          <a:lstStyle/>
          <a:p>
            <a:pPr algn="ctr">
              <a:lnSpc>
                <a:spcPts val="6621"/>
              </a:lnSpc>
            </a:pPr>
            <a:r>
              <a:rPr lang="en-US" sz="5859">
                <a:solidFill>
                  <a:srgbClr val="F8F4EB"/>
                </a:solidFill>
                <a:latin typeface="Lovelo"/>
                <a:ea typeface="Lovelo"/>
                <a:cs typeface="Lovelo"/>
                <a:sym typeface="Lovelo"/>
              </a:rPr>
              <a:t>OUTCOMES </a:t>
            </a:r>
          </a:p>
        </p:txBody>
      </p:sp>
      <p:sp>
        <p:nvSpPr>
          <p:cNvPr name="TextBox 17" id="17"/>
          <p:cNvSpPr txBox="true"/>
          <p:nvPr/>
        </p:nvSpPr>
        <p:spPr>
          <a:xfrm rot="0">
            <a:off x="2858332" y="3738617"/>
            <a:ext cx="5773791" cy="1703318"/>
          </a:xfrm>
          <a:prstGeom prst="rect">
            <a:avLst/>
          </a:prstGeom>
        </p:spPr>
        <p:txBody>
          <a:bodyPr anchor="t" rtlCol="false" tIns="0" lIns="0" bIns="0" rIns="0">
            <a:spAutoFit/>
          </a:bodyPr>
          <a:lstStyle/>
          <a:p>
            <a:pPr algn="just">
              <a:lnSpc>
                <a:spcPts val="2716"/>
              </a:lnSpc>
              <a:spcBef>
                <a:spcPct val="0"/>
              </a:spcBef>
            </a:pPr>
            <a:r>
              <a:rPr lang="en-US" sz="1940">
                <a:solidFill>
                  <a:srgbClr val="F8F4EB"/>
                </a:solidFill>
                <a:latin typeface="Alata"/>
                <a:ea typeface="Alata"/>
                <a:cs typeface="Alata"/>
                <a:sym typeface="Alata"/>
              </a:rPr>
              <a:t>Functional Achievements: AI-AgroBot includes a multilingual text and voice-enabled chatbot, image analysis module, secure user management, admin dashboard, and scalable database for efficient system performance.</a:t>
            </a:r>
          </a:p>
        </p:txBody>
      </p:sp>
      <p:sp>
        <p:nvSpPr>
          <p:cNvPr name="TextBox 18" id="18"/>
          <p:cNvSpPr txBox="true"/>
          <p:nvPr/>
        </p:nvSpPr>
        <p:spPr>
          <a:xfrm rot="0">
            <a:off x="2497009" y="3748142"/>
            <a:ext cx="247768" cy="207438"/>
          </a:xfrm>
          <a:prstGeom prst="rect">
            <a:avLst/>
          </a:prstGeom>
        </p:spPr>
        <p:txBody>
          <a:bodyPr anchor="t" rtlCol="false" tIns="0" lIns="0" bIns="0" rIns="0">
            <a:spAutoFit/>
          </a:bodyPr>
          <a:lstStyle/>
          <a:p>
            <a:pPr algn="ctr">
              <a:lnSpc>
                <a:spcPts val="1654"/>
              </a:lnSpc>
              <a:spcBef>
                <a:spcPct val="0"/>
              </a:spcBef>
            </a:pPr>
            <a:r>
              <a:rPr lang="en-US" sz="1181">
                <a:solidFill>
                  <a:srgbClr val="044B4D"/>
                </a:solidFill>
                <a:latin typeface="Alata"/>
                <a:ea typeface="Alata"/>
                <a:cs typeface="Alata"/>
                <a:sym typeface="Alata"/>
              </a:rPr>
              <a:t>1</a:t>
            </a:r>
          </a:p>
        </p:txBody>
      </p:sp>
      <p:sp>
        <p:nvSpPr>
          <p:cNvPr name="TextBox 19" id="19"/>
          <p:cNvSpPr txBox="true"/>
          <p:nvPr/>
        </p:nvSpPr>
        <p:spPr>
          <a:xfrm rot="0">
            <a:off x="10017200" y="3738617"/>
            <a:ext cx="5773791" cy="2046218"/>
          </a:xfrm>
          <a:prstGeom prst="rect">
            <a:avLst/>
          </a:prstGeom>
        </p:spPr>
        <p:txBody>
          <a:bodyPr anchor="t" rtlCol="false" tIns="0" lIns="0" bIns="0" rIns="0">
            <a:spAutoFit/>
          </a:bodyPr>
          <a:lstStyle/>
          <a:p>
            <a:pPr algn="just">
              <a:lnSpc>
                <a:spcPts val="2716"/>
              </a:lnSpc>
            </a:pPr>
            <a:r>
              <a:rPr lang="en-US" sz="1940">
                <a:solidFill>
                  <a:srgbClr val="F8F4EB"/>
                </a:solidFill>
                <a:latin typeface="Alata"/>
                <a:ea typeface="Alata"/>
                <a:cs typeface="Alata"/>
                <a:sym typeface="Alata"/>
              </a:rPr>
              <a:t>Farmer Benefits: Farmers receive instant, voice and language-friendly advice, accurate crop health feedback, and access to a shared knowledge platform, enhancing confidence, productivity, and informed decision-making.</a:t>
            </a:r>
          </a:p>
          <a:p>
            <a:pPr algn="just">
              <a:lnSpc>
                <a:spcPts val="2716"/>
              </a:lnSpc>
              <a:spcBef>
                <a:spcPct val="0"/>
              </a:spcBef>
            </a:pPr>
          </a:p>
        </p:txBody>
      </p:sp>
      <p:sp>
        <p:nvSpPr>
          <p:cNvPr name="TextBox 20" id="20"/>
          <p:cNvSpPr txBox="true"/>
          <p:nvPr/>
        </p:nvSpPr>
        <p:spPr>
          <a:xfrm rot="0">
            <a:off x="9655878" y="3748142"/>
            <a:ext cx="247768" cy="207438"/>
          </a:xfrm>
          <a:prstGeom prst="rect">
            <a:avLst/>
          </a:prstGeom>
        </p:spPr>
        <p:txBody>
          <a:bodyPr anchor="t" rtlCol="false" tIns="0" lIns="0" bIns="0" rIns="0">
            <a:spAutoFit/>
          </a:bodyPr>
          <a:lstStyle/>
          <a:p>
            <a:pPr algn="ctr">
              <a:lnSpc>
                <a:spcPts val="1654"/>
              </a:lnSpc>
              <a:spcBef>
                <a:spcPct val="0"/>
              </a:spcBef>
            </a:pPr>
            <a:r>
              <a:rPr lang="en-US" sz="1181">
                <a:solidFill>
                  <a:srgbClr val="044B4D"/>
                </a:solidFill>
                <a:latin typeface="Alata"/>
                <a:ea typeface="Alata"/>
                <a:cs typeface="Alata"/>
                <a:sym typeface="Alata"/>
              </a:rPr>
              <a:t>2</a:t>
            </a:r>
          </a:p>
        </p:txBody>
      </p:sp>
      <p:sp>
        <p:nvSpPr>
          <p:cNvPr name="TextBox 21" id="21"/>
          <p:cNvSpPr txBox="true"/>
          <p:nvPr/>
        </p:nvSpPr>
        <p:spPr>
          <a:xfrm rot="0">
            <a:off x="2858332" y="5841665"/>
            <a:ext cx="5773791" cy="1703318"/>
          </a:xfrm>
          <a:prstGeom prst="rect">
            <a:avLst/>
          </a:prstGeom>
        </p:spPr>
        <p:txBody>
          <a:bodyPr anchor="t" rtlCol="false" tIns="0" lIns="0" bIns="0" rIns="0">
            <a:spAutoFit/>
          </a:bodyPr>
          <a:lstStyle/>
          <a:p>
            <a:pPr algn="just">
              <a:lnSpc>
                <a:spcPts val="2716"/>
              </a:lnSpc>
              <a:spcBef>
                <a:spcPct val="0"/>
              </a:spcBef>
            </a:pPr>
            <a:r>
              <a:rPr lang="en-US" sz="1940">
                <a:solidFill>
                  <a:srgbClr val="F8F4EB"/>
                </a:solidFill>
                <a:latin typeface="Alata"/>
                <a:ea typeface="Alata"/>
                <a:cs typeface="Alata"/>
                <a:sym typeface="Alata"/>
              </a:rPr>
              <a:t>Administrative &amp; Technical Outcomes: The system offers insightful analytics, transparent admin controls, efficient knowledge management, and a robust modular architecture that supports easy expansion and maintenance.</a:t>
            </a:r>
          </a:p>
        </p:txBody>
      </p:sp>
      <p:sp>
        <p:nvSpPr>
          <p:cNvPr name="TextBox 22" id="22"/>
          <p:cNvSpPr txBox="true"/>
          <p:nvPr/>
        </p:nvSpPr>
        <p:spPr>
          <a:xfrm rot="0">
            <a:off x="2497009" y="5885687"/>
            <a:ext cx="247768" cy="207438"/>
          </a:xfrm>
          <a:prstGeom prst="rect">
            <a:avLst/>
          </a:prstGeom>
        </p:spPr>
        <p:txBody>
          <a:bodyPr anchor="t" rtlCol="false" tIns="0" lIns="0" bIns="0" rIns="0">
            <a:spAutoFit/>
          </a:bodyPr>
          <a:lstStyle/>
          <a:p>
            <a:pPr algn="ctr">
              <a:lnSpc>
                <a:spcPts val="1654"/>
              </a:lnSpc>
              <a:spcBef>
                <a:spcPct val="0"/>
              </a:spcBef>
            </a:pPr>
            <a:r>
              <a:rPr lang="en-US" sz="1181">
                <a:solidFill>
                  <a:srgbClr val="044B4D"/>
                </a:solidFill>
                <a:latin typeface="Alata"/>
                <a:ea typeface="Alata"/>
                <a:cs typeface="Alata"/>
                <a:sym typeface="Alata"/>
              </a:rPr>
              <a:t>3</a:t>
            </a:r>
          </a:p>
        </p:txBody>
      </p:sp>
      <p:sp>
        <p:nvSpPr>
          <p:cNvPr name="TextBox 23" id="23"/>
          <p:cNvSpPr txBox="true"/>
          <p:nvPr/>
        </p:nvSpPr>
        <p:spPr>
          <a:xfrm rot="0">
            <a:off x="10017200" y="5841665"/>
            <a:ext cx="5773791" cy="1703318"/>
          </a:xfrm>
          <a:prstGeom prst="rect">
            <a:avLst/>
          </a:prstGeom>
        </p:spPr>
        <p:txBody>
          <a:bodyPr anchor="t" rtlCol="false" tIns="0" lIns="0" bIns="0" rIns="0">
            <a:spAutoFit/>
          </a:bodyPr>
          <a:lstStyle/>
          <a:p>
            <a:pPr algn="just">
              <a:lnSpc>
                <a:spcPts val="2716"/>
              </a:lnSpc>
              <a:spcBef>
                <a:spcPct val="0"/>
              </a:spcBef>
            </a:pPr>
            <a:r>
              <a:rPr lang="en-US" sz="1940">
                <a:solidFill>
                  <a:srgbClr val="F8F4EB"/>
                </a:solidFill>
                <a:latin typeface="Alata"/>
                <a:ea typeface="Alata"/>
                <a:cs typeface="Alata"/>
                <a:sym typeface="Alata"/>
              </a:rPr>
              <a:t>Broader Impact: AI-AgroBot empowers farmers through digital and voice-assisted solutions, connects communities, supports data-driven agricultural planning, and promotes sustainable, inclusive rural development.</a:t>
            </a:r>
          </a:p>
        </p:txBody>
      </p:sp>
      <p:sp>
        <p:nvSpPr>
          <p:cNvPr name="TextBox 24" id="24"/>
          <p:cNvSpPr txBox="true"/>
          <p:nvPr/>
        </p:nvSpPr>
        <p:spPr>
          <a:xfrm rot="0">
            <a:off x="9655878" y="5885687"/>
            <a:ext cx="247768" cy="207438"/>
          </a:xfrm>
          <a:prstGeom prst="rect">
            <a:avLst/>
          </a:prstGeom>
        </p:spPr>
        <p:txBody>
          <a:bodyPr anchor="t" rtlCol="false" tIns="0" lIns="0" bIns="0" rIns="0">
            <a:spAutoFit/>
          </a:bodyPr>
          <a:lstStyle/>
          <a:p>
            <a:pPr algn="ctr">
              <a:lnSpc>
                <a:spcPts val="1654"/>
              </a:lnSpc>
              <a:spcBef>
                <a:spcPct val="0"/>
              </a:spcBef>
            </a:pPr>
            <a:r>
              <a:rPr lang="en-US" sz="1181">
                <a:solidFill>
                  <a:srgbClr val="044B4D"/>
                </a:solidFill>
                <a:latin typeface="Alata"/>
                <a:ea typeface="Alata"/>
                <a:cs typeface="Alata"/>
                <a:sym typeface="Alata"/>
              </a:rPr>
              <a:t>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14095000" y="-4868391"/>
            <a:ext cx="8137017" cy="8229600"/>
          </a:xfrm>
          <a:custGeom>
            <a:avLst/>
            <a:gdLst/>
            <a:ahLst/>
            <a:cxnLst/>
            <a:rect r="r" b="b" t="t" l="l"/>
            <a:pathLst>
              <a:path h="8229600" w="8137017">
                <a:moveTo>
                  <a:pt x="0" y="0"/>
                </a:moveTo>
                <a:lnTo>
                  <a:pt x="8137017" y="0"/>
                </a:lnTo>
                <a:lnTo>
                  <a:pt x="8137017" y="8229600"/>
                </a:lnTo>
                <a:lnTo>
                  <a:pt x="0" y="8229600"/>
                </a:lnTo>
                <a:lnTo>
                  <a:pt x="0" y="0"/>
                </a:lnTo>
                <a:close/>
              </a:path>
            </a:pathLst>
          </a:custGeom>
          <a:blipFill>
            <a:blip r:embed="rId2">
              <a:alphaModFix amt="15000"/>
            </a:blip>
            <a:stretch>
              <a:fillRect l="0" t="0" r="0" b="0"/>
            </a:stretch>
          </a:blipFill>
          <a:ln cap="sq">
            <a:noFill/>
            <a:prstDash val="solid"/>
            <a:miter/>
          </a:ln>
        </p:spPr>
      </p:sp>
      <p:sp>
        <p:nvSpPr>
          <p:cNvPr name="Freeform 3" id="3"/>
          <p:cNvSpPr/>
          <p:nvPr/>
        </p:nvSpPr>
        <p:spPr>
          <a:xfrm flipH="false" flipV="false" rot="0">
            <a:off x="-3496342" y="868027"/>
            <a:ext cx="8137017" cy="8229600"/>
          </a:xfrm>
          <a:custGeom>
            <a:avLst/>
            <a:gdLst/>
            <a:ahLst/>
            <a:cxnLst/>
            <a:rect r="r" b="b" t="t" l="l"/>
            <a:pathLst>
              <a:path h="8229600" w="8137017">
                <a:moveTo>
                  <a:pt x="0" y="0"/>
                </a:moveTo>
                <a:lnTo>
                  <a:pt x="8137017" y="0"/>
                </a:lnTo>
                <a:lnTo>
                  <a:pt x="8137017" y="8229600"/>
                </a:lnTo>
                <a:lnTo>
                  <a:pt x="0" y="8229600"/>
                </a:lnTo>
                <a:lnTo>
                  <a:pt x="0" y="0"/>
                </a:lnTo>
                <a:close/>
              </a:path>
            </a:pathLst>
          </a:custGeom>
          <a:blipFill>
            <a:blip r:embed="rId2">
              <a:alphaModFix amt="15000"/>
            </a:blip>
            <a:stretch>
              <a:fillRect l="0" t="0" r="0" b="0"/>
            </a:stretch>
          </a:blipFill>
          <a:ln cap="sq">
            <a:noFill/>
            <a:prstDash val="solid"/>
            <a:miter/>
          </a:ln>
        </p:spPr>
      </p:sp>
      <p:sp>
        <p:nvSpPr>
          <p:cNvPr name="Freeform 4" id="4"/>
          <p:cNvSpPr/>
          <p:nvPr/>
        </p:nvSpPr>
        <p:spPr>
          <a:xfrm flipH="true" flipV="false" rot="5400000">
            <a:off x="285818" y="1168763"/>
            <a:ext cx="3069424" cy="4384891"/>
          </a:xfrm>
          <a:custGeom>
            <a:avLst/>
            <a:gdLst/>
            <a:ahLst/>
            <a:cxnLst/>
            <a:rect r="r" b="b" t="t" l="l"/>
            <a:pathLst>
              <a:path h="4384891" w="3069424">
                <a:moveTo>
                  <a:pt x="3069423" y="0"/>
                </a:moveTo>
                <a:lnTo>
                  <a:pt x="0" y="0"/>
                </a:lnTo>
                <a:lnTo>
                  <a:pt x="0" y="4384891"/>
                </a:lnTo>
                <a:lnTo>
                  <a:pt x="3069423" y="4384891"/>
                </a:lnTo>
                <a:lnTo>
                  <a:pt x="3069423" y="0"/>
                </a:lnTo>
                <a:close/>
              </a:path>
            </a:pathLst>
          </a:custGeom>
          <a:blipFill>
            <a:blip r:embed="rId3">
              <a:alphaModFix amt="16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p:nvPr/>
        </p:nvGrpSpPr>
        <p:grpSpPr>
          <a:xfrm rot="0">
            <a:off x="-371916" y="6462253"/>
            <a:ext cx="19035222" cy="4001234"/>
            <a:chOff x="0" y="0"/>
            <a:chExt cx="2804647" cy="589541"/>
          </a:xfrm>
        </p:grpSpPr>
        <p:sp>
          <p:nvSpPr>
            <p:cNvPr name="Freeform 6" id="6"/>
            <p:cNvSpPr/>
            <p:nvPr/>
          </p:nvSpPr>
          <p:spPr>
            <a:xfrm flipH="false" flipV="false" rot="0">
              <a:off x="0" y="0"/>
              <a:ext cx="2804647" cy="589541"/>
            </a:xfrm>
            <a:custGeom>
              <a:avLst/>
              <a:gdLst/>
              <a:ahLst/>
              <a:cxnLst/>
              <a:rect r="r" b="b" t="t" l="l"/>
              <a:pathLst>
                <a:path h="589541" w="2804647">
                  <a:moveTo>
                    <a:pt x="9354" y="0"/>
                  </a:moveTo>
                  <a:lnTo>
                    <a:pt x="2795292" y="0"/>
                  </a:lnTo>
                  <a:cubicBezTo>
                    <a:pt x="2797773" y="0"/>
                    <a:pt x="2800153" y="986"/>
                    <a:pt x="2801907" y="2740"/>
                  </a:cubicBezTo>
                  <a:cubicBezTo>
                    <a:pt x="2803661" y="4494"/>
                    <a:pt x="2804647" y="6874"/>
                    <a:pt x="2804647" y="9354"/>
                  </a:cubicBezTo>
                  <a:lnTo>
                    <a:pt x="2804647" y="580187"/>
                  </a:lnTo>
                  <a:cubicBezTo>
                    <a:pt x="2804647" y="582668"/>
                    <a:pt x="2803661" y="585047"/>
                    <a:pt x="2801907" y="586801"/>
                  </a:cubicBezTo>
                  <a:cubicBezTo>
                    <a:pt x="2800153" y="588556"/>
                    <a:pt x="2797773" y="589541"/>
                    <a:pt x="2795292" y="589541"/>
                  </a:cubicBezTo>
                  <a:lnTo>
                    <a:pt x="9354" y="589541"/>
                  </a:lnTo>
                  <a:cubicBezTo>
                    <a:pt x="6874" y="589541"/>
                    <a:pt x="4494" y="588556"/>
                    <a:pt x="2740" y="586801"/>
                  </a:cubicBezTo>
                  <a:cubicBezTo>
                    <a:pt x="986" y="585047"/>
                    <a:pt x="0" y="582668"/>
                    <a:pt x="0" y="580187"/>
                  </a:cubicBezTo>
                  <a:lnTo>
                    <a:pt x="0" y="9354"/>
                  </a:lnTo>
                  <a:cubicBezTo>
                    <a:pt x="0" y="6874"/>
                    <a:pt x="986" y="4494"/>
                    <a:pt x="2740" y="2740"/>
                  </a:cubicBezTo>
                  <a:cubicBezTo>
                    <a:pt x="4494" y="986"/>
                    <a:pt x="6874" y="0"/>
                    <a:pt x="9354" y="0"/>
                  </a:cubicBezTo>
                  <a:close/>
                </a:path>
              </a:pathLst>
            </a:custGeom>
            <a:blipFill>
              <a:blip r:embed="rId5"/>
              <a:stretch>
                <a:fillRect l="0" t="-156571" r="0" b="-100031"/>
              </a:stretch>
            </a:blipFill>
          </p:spPr>
        </p:sp>
      </p:grpSp>
      <p:sp>
        <p:nvSpPr>
          <p:cNvPr name="TextBox 7" id="7"/>
          <p:cNvSpPr txBox="true"/>
          <p:nvPr/>
        </p:nvSpPr>
        <p:spPr>
          <a:xfrm rot="0">
            <a:off x="4864513" y="1047750"/>
            <a:ext cx="9006649" cy="618363"/>
          </a:xfrm>
          <a:prstGeom prst="rect">
            <a:avLst/>
          </a:prstGeom>
        </p:spPr>
        <p:txBody>
          <a:bodyPr anchor="t" rtlCol="false" tIns="0" lIns="0" bIns="0" rIns="0">
            <a:spAutoFit/>
          </a:bodyPr>
          <a:lstStyle/>
          <a:p>
            <a:pPr algn="ctr">
              <a:lnSpc>
                <a:spcPts val="4745"/>
              </a:lnSpc>
            </a:pPr>
            <a:r>
              <a:rPr lang="en-US" sz="4200">
                <a:solidFill>
                  <a:srgbClr val="044B4D"/>
                </a:solidFill>
                <a:latin typeface="Lovelo"/>
                <a:ea typeface="Lovelo"/>
                <a:cs typeface="Lovelo"/>
                <a:sym typeface="Lovelo"/>
              </a:rPr>
              <a:t>MODULES TO BE IMPLEMENTED </a:t>
            </a:r>
          </a:p>
        </p:txBody>
      </p:sp>
      <p:sp>
        <p:nvSpPr>
          <p:cNvPr name="TextBox 8" id="8"/>
          <p:cNvSpPr txBox="true"/>
          <p:nvPr/>
        </p:nvSpPr>
        <p:spPr>
          <a:xfrm rot="0">
            <a:off x="2949267" y="2147600"/>
            <a:ext cx="5337610" cy="3417818"/>
          </a:xfrm>
          <a:prstGeom prst="rect">
            <a:avLst/>
          </a:prstGeom>
        </p:spPr>
        <p:txBody>
          <a:bodyPr anchor="t" rtlCol="false" tIns="0" lIns="0" bIns="0" rIns="0">
            <a:spAutoFit/>
          </a:bodyPr>
          <a:lstStyle/>
          <a:p>
            <a:pPr algn="just">
              <a:lnSpc>
                <a:spcPts val="2716"/>
              </a:lnSpc>
              <a:spcBef>
                <a:spcPct val="0"/>
              </a:spcBef>
            </a:pPr>
            <a:r>
              <a:rPr lang="en-US" sz="1940">
                <a:solidFill>
                  <a:srgbClr val="000000"/>
                </a:solidFill>
                <a:latin typeface="Alata"/>
                <a:ea typeface="Alata"/>
                <a:cs typeface="Alata"/>
                <a:sym typeface="Alata"/>
              </a:rPr>
              <a:t>Offline Mode &amp; Voice Interaction: The system will include an offline mode that ensures farmers in low-connectivity regions can still access essential agricultural advice through local data caching and automatic synchronization. Voice-based interaction will further enhance accessibility by allowing farmers to speak their queries and hear chatbot responses, breaking language and literacy barriers.</a:t>
            </a:r>
          </a:p>
        </p:txBody>
      </p:sp>
      <p:sp>
        <p:nvSpPr>
          <p:cNvPr name="TextBox 9" id="9"/>
          <p:cNvSpPr txBox="true"/>
          <p:nvPr/>
        </p:nvSpPr>
        <p:spPr>
          <a:xfrm rot="0">
            <a:off x="10462541" y="2147600"/>
            <a:ext cx="5337610" cy="3074917"/>
          </a:xfrm>
          <a:prstGeom prst="rect">
            <a:avLst/>
          </a:prstGeom>
        </p:spPr>
        <p:txBody>
          <a:bodyPr anchor="t" rtlCol="false" tIns="0" lIns="0" bIns="0" rIns="0">
            <a:spAutoFit/>
          </a:bodyPr>
          <a:lstStyle/>
          <a:p>
            <a:pPr algn="just">
              <a:lnSpc>
                <a:spcPts val="2716"/>
              </a:lnSpc>
            </a:pPr>
            <a:r>
              <a:rPr lang="en-US" sz="1940">
                <a:solidFill>
                  <a:srgbClr val="000000"/>
                </a:solidFill>
                <a:latin typeface="Alata"/>
                <a:ea typeface="Alata"/>
                <a:cs typeface="Alata"/>
                <a:sym typeface="Alata"/>
              </a:rPr>
              <a:t>Weather &amp; Market Data Integration: Real-time weather forecasts and market price updates will help farmers make informed decisions about irrigation, harvesting, and selling their produce. This module ensures that farmers can plan effectively and respond quickly to changing environmental and market conditions.</a:t>
            </a:r>
          </a:p>
          <a:p>
            <a:pPr algn="just">
              <a:lnSpc>
                <a:spcPts val="2716"/>
              </a:lnSpc>
              <a:spcBef>
                <a:spcPct val="0"/>
              </a:spcBef>
            </a:pPr>
          </a:p>
        </p:txBody>
      </p:sp>
      <p:sp>
        <p:nvSpPr>
          <p:cNvPr name="TextBox 10" id="10"/>
          <p:cNvSpPr txBox="true"/>
          <p:nvPr/>
        </p:nvSpPr>
        <p:spPr>
          <a:xfrm rot="0">
            <a:off x="2949267" y="6051192"/>
            <a:ext cx="6121598" cy="2732024"/>
          </a:xfrm>
          <a:prstGeom prst="rect">
            <a:avLst/>
          </a:prstGeom>
        </p:spPr>
        <p:txBody>
          <a:bodyPr anchor="t" rtlCol="false" tIns="0" lIns="0" bIns="0" rIns="0">
            <a:spAutoFit/>
          </a:bodyPr>
          <a:lstStyle/>
          <a:p>
            <a:pPr algn="just">
              <a:lnSpc>
                <a:spcPts val="2716"/>
              </a:lnSpc>
            </a:pPr>
            <a:r>
              <a:rPr lang="en-US" sz="1940">
                <a:solidFill>
                  <a:srgbClr val="000000"/>
                </a:solidFill>
                <a:latin typeface="Alata"/>
                <a:ea typeface="Alata"/>
                <a:cs typeface="Alata"/>
                <a:sym typeface="Alata"/>
              </a:rPr>
              <a:t>Personalized Crop Calendars &amp; Community </a:t>
            </a:r>
          </a:p>
          <a:p>
            <a:pPr algn="just">
              <a:lnSpc>
                <a:spcPts val="2716"/>
              </a:lnSpc>
            </a:pPr>
            <a:r>
              <a:rPr lang="en-US" sz="1940">
                <a:solidFill>
                  <a:srgbClr val="000000"/>
                </a:solidFill>
                <a:latin typeface="Alata"/>
                <a:ea typeface="Alata"/>
                <a:cs typeface="Alata"/>
                <a:sym typeface="Alata"/>
              </a:rPr>
              <a:t>Sharing: Farmers will receive customized crop </a:t>
            </a:r>
          </a:p>
          <a:p>
            <a:pPr algn="just">
              <a:lnSpc>
                <a:spcPts val="2716"/>
              </a:lnSpc>
            </a:pPr>
            <a:r>
              <a:rPr lang="en-US" sz="1940">
                <a:solidFill>
                  <a:srgbClr val="000000"/>
                </a:solidFill>
                <a:latin typeface="Alata"/>
                <a:ea typeface="Alata"/>
                <a:cs typeface="Alata"/>
                <a:sym typeface="Alata"/>
              </a:rPr>
              <a:t>calendars based on crop type, region, and weather,  </a:t>
            </a:r>
          </a:p>
          <a:p>
            <a:pPr algn="just">
              <a:lnSpc>
                <a:spcPts val="2716"/>
              </a:lnSpc>
            </a:pPr>
            <a:r>
              <a:rPr lang="en-US" sz="1940">
                <a:solidFill>
                  <a:srgbClr val="000000"/>
                </a:solidFill>
                <a:latin typeface="Alata"/>
                <a:ea typeface="Alata"/>
                <a:cs typeface="Alata"/>
                <a:sym typeface="Alata"/>
              </a:rPr>
              <a:t>along with reminders for key farming activities.</a:t>
            </a:r>
          </a:p>
          <a:p>
            <a:pPr algn="just">
              <a:lnSpc>
                <a:spcPts val="2716"/>
              </a:lnSpc>
            </a:pPr>
            <a:r>
              <a:rPr lang="en-US" sz="1940">
                <a:solidFill>
                  <a:srgbClr val="000000"/>
                </a:solidFill>
                <a:latin typeface="Alata"/>
                <a:ea typeface="Alata"/>
                <a:cs typeface="Alata"/>
                <a:sym typeface="Alata"/>
              </a:rPr>
              <a:t>Additionally, a community knowledge-sharing</a:t>
            </a:r>
          </a:p>
          <a:p>
            <a:pPr algn="just">
              <a:lnSpc>
                <a:spcPts val="2716"/>
              </a:lnSpc>
            </a:pPr>
            <a:r>
              <a:rPr lang="en-US" sz="1940">
                <a:solidFill>
                  <a:srgbClr val="000000"/>
                </a:solidFill>
                <a:latin typeface="Alata"/>
                <a:ea typeface="Alata"/>
                <a:cs typeface="Alata"/>
                <a:sym typeface="Alata"/>
              </a:rPr>
              <a:t> feature will let farmers contribute their local practices</a:t>
            </a:r>
          </a:p>
          <a:p>
            <a:pPr algn="just">
              <a:lnSpc>
                <a:spcPts val="2716"/>
              </a:lnSpc>
            </a:pPr>
            <a:r>
              <a:rPr lang="en-US" sz="1940">
                <a:solidFill>
                  <a:srgbClr val="000000"/>
                </a:solidFill>
                <a:latin typeface="Alata"/>
                <a:ea typeface="Alata"/>
                <a:cs typeface="Alata"/>
                <a:sym typeface="Alata"/>
              </a:rPr>
              <a:t> and experiences,creating a collaborative and evolving</a:t>
            </a:r>
          </a:p>
          <a:p>
            <a:pPr algn="just">
              <a:lnSpc>
                <a:spcPts val="2716"/>
              </a:lnSpc>
              <a:spcBef>
                <a:spcPct val="0"/>
              </a:spcBef>
            </a:pPr>
            <a:r>
              <a:rPr lang="en-US" sz="1940">
                <a:solidFill>
                  <a:srgbClr val="000000"/>
                </a:solidFill>
                <a:latin typeface="Alata"/>
                <a:ea typeface="Alata"/>
                <a:cs typeface="Alata"/>
                <a:sym typeface="Alata"/>
              </a:rPr>
              <a:t> agricultural knowledge base.</a:t>
            </a:r>
          </a:p>
        </p:txBody>
      </p:sp>
      <p:sp>
        <p:nvSpPr>
          <p:cNvPr name="TextBox 11" id="11"/>
          <p:cNvSpPr txBox="true"/>
          <p:nvPr/>
        </p:nvSpPr>
        <p:spPr>
          <a:xfrm rot="0">
            <a:off x="10332539" y="6051192"/>
            <a:ext cx="7524920" cy="2046224"/>
          </a:xfrm>
          <a:prstGeom prst="rect">
            <a:avLst/>
          </a:prstGeom>
        </p:spPr>
        <p:txBody>
          <a:bodyPr anchor="t" rtlCol="false" tIns="0" lIns="0" bIns="0" rIns="0">
            <a:spAutoFit/>
          </a:bodyPr>
          <a:lstStyle/>
          <a:p>
            <a:pPr algn="just">
              <a:lnSpc>
                <a:spcPts val="2716"/>
              </a:lnSpc>
            </a:pPr>
            <a:r>
              <a:rPr lang="en-US" sz="1940">
                <a:solidFill>
                  <a:srgbClr val="000000"/>
                </a:solidFill>
                <a:latin typeface="Alata"/>
                <a:ea typeface="Alata"/>
                <a:cs typeface="Alata"/>
                <a:sym typeface="Alata"/>
              </a:rPr>
              <a:t>Future Enhancements: Upcoming modules include IoT</a:t>
            </a:r>
          </a:p>
          <a:p>
            <a:pPr algn="just">
              <a:lnSpc>
                <a:spcPts val="2716"/>
              </a:lnSpc>
            </a:pPr>
            <a:r>
              <a:rPr lang="en-US" sz="1940">
                <a:solidFill>
                  <a:srgbClr val="000000"/>
                </a:solidFill>
                <a:latin typeface="Alata"/>
                <a:ea typeface="Alata"/>
                <a:cs typeface="Alata"/>
                <a:sym typeface="Alata"/>
              </a:rPr>
              <a:t>sensor integration for real-time soil and crop monitoring,</a:t>
            </a:r>
          </a:p>
          <a:p>
            <a:pPr algn="just">
              <a:lnSpc>
                <a:spcPts val="2716"/>
              </a:lnSpc>
            </a:pPr>
            <a:r>
              <a:rPr lang="en-US" sz="1940">
                <a:solidFill>
                  <a:srgbClr val="000000"/>
                </a:solidFill>
                <a:latin typeface="Alata"/>
                <a:ea typeface="Alata"/>
                <a:cs typeface="Alata"/>
                <a:sym typeface="Alata"/>
              </a:rPr>
              <a:t>AI-based disease detection to identify and treat crop issues </a:t>
            </a:r>
          </a:p>
          <a:p>
            <a:pPr algn="just">
              <a:lnSpc>
                <a:spcPts val="2716"/>
              </a:lnSpc>
            </a:pPr>
            <a:r>
              <a:rPr lang="en-US" sz="1940">
                <a:solidFill>
                  <a:srgbClr val="000000"/>
                </a:solidFill>
                <a:latin typeface="Alata"/>
                <a:ea typeface="Alata"/>
                <a:cs typeface="Alata"/>
                <a:sym typeface="Alata"/>
              </a:rPr>
              <a:t>through image analysis, and government scheme integration</a:t>
            </a:r>
          </a:p>
          <a:p>
            <a:pPr algn="just">
              <a:lnSpc>
                <a:spcPts val="2716"/>
              </a:lnSpc>
            </a:pPr>
            <a:r>
              <a:rPr lang="en-US" sz="1940">
                <a:solidFill>
                  <a:srgbClr val="000000"/>
                </a:solidFill>
                <a:latin typeface="Alata"/>
                <a:ea typeface="Alata"/>
                <a:cs typeface="Alata"/>
                <a:sym typeface="Alata"/>
              </a:rPr>
              <a:t>to connect farmers with subsidies and agricultural policies—driving</a:t>
            </a:r>
          </a:p>
          <a:p>
            <a:pPr algn="just">
              <a:lnSpc>
                <a:spcPts val="2716"/>
              </a:lnSpc>
              <a:spcBef>
                <a:spcPct val="0"/>
              </a:spcBef>
            </a:pPr>
            <a:r>
              <a:rPr lang="en-US" sz="1940">
                <a:solidFill>
                  <a:srgbClr val="000000"/>
                </a:solidFill>
                <a:latin typeface="Alata"/>
                <a:ea typeface="Alata"/>
                <a:cs typeface="Alata"/>
                <a:sym typeface="Alata"/>
              </a:rPr>
              <a:t> precision farming and inclusive digital growth.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4927179" y="-582733"/>
            <a:ext cx="3430699" cy="4900998"/>
          </a:xfrm>
          <a:custGeom>
            <a:avLst/>
            <a:gdLst/>
            <a:ahLst/>
            <a:cxnLst/>
            <a:rect r="r" b="b" t="t" l="l"/>
            <a:pathLst>
              <a:path h="4900998" w="3430699">
                <a:moveTo>
                  <a:pt x="3430699" y="0"/>
                </a:moveTo>
                <a:lnTo>
                  <a:pt x="0" y="0"/>
                </a:lnTo>
                <a:lnTo>
                  <a:pt x="0" y="4900999"/>
                </a:lnTo>
                <a:lnTo>
                  <a:pt x="3430699" y="4900999"/>
                </a:lnTo>
                <a:lnTo>
                  <a:pt x="3430699"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53814" y="5143500"/>
            <a:ext cx="8137017" cy="8229600"/>
          </a:xfrm>
          <a:custGeom>
            <a:avLst/>
            <a:gdLst/>
            <a:ahLst/>
            <a:cxnLst/>
            <a:rect r="r" b="b" t="t" l="l"/>
            <a:pathLst>
              <a:path h="8229600" w="8137017">
                <a:moveTo>
                  <a:pt x="0" y="0"/>
                </a:moveTo>
                <a:lnTo>
                  <a:pt x="8137017" y="0"/>
                </a:lnTo>
                <a:lnTo>
                  <a:pt x="8137017" y="8229600"/>
                </a:lnTo>
                <a:lnTo>
                  <a:pt x="0" y="8229600"/>
                </a:lnTo>
                <a:lnTo>
                  <a:pt x="0" y="0"/>
                </a:lnTo>
                <a:close/>
              </a:path>
            </a:pathLst>
          </a:custGeom>
          <a:blipFill>
            <a:blip r:embed="rId4">
              <a:alphaModFix amt="15000"/>
            </a:blip>
            <a:stretch>
              <a:fillRect l="0" t="0" r="0" b="0"/>
            </a:stretch>
          </a:blipFill>
          <a:ln cap="sq">
            <a:noFill/>
            <a:prstDash val="solid"/>
            <a:miter/>
          </a:ln>
        </p:spPr>
      </p:sp>
      <p:sp>
        <p:nvSpPr>
          <p:cNvPr name="Freeform 4" id="4"/>
          <p:cNvSpPr/>
          <p:nvPr/>
        </p:nvSpPr>
        <p:spPr>
          <a:xfrm flipH="false" flipV="false" rot="0">
            <a:off x="-3313170" y="-3246773"/>
            <a:ext cx="8137017" cy="8229600"/>
          </a:xfrm>
          <a:custGeom>
            <a:avLst/>
            <a:gdLst/>
            <a:ahLst/>
            <a:cxnLst/>
            <a:rect r="r" b="b" t="t" l="l"/>
            <a:pathLst>
              <a:path h="8229600" w="8137017">
                <a:moveTo>
                  <a:pt x="0" y="0"/>
                </a:moveTo>
                <a:lnTo>
                  <a:pt x="8137017" y="0"/>
                </a:lnTo>
                <a:lnTo>
                  <a:pt x="8137017" y="8229600"/>
                </a:lnTo>
                <a:lnTo>
                  <a:pt x="0" y="8229600"/>
                </a:lnTo>
                <a:lnTo>
                  <a:pt x="0" y="0"/>
                </a:lnTo>
                <a:close/>
              </a:path>
            </a:pathLst>
          </a:custGeom>
          <a:blipFill>
            <a:blip r:embed="rId4">
              <a:alphaModFix amt="15000"/>
            </a:blip>
            <a:stretch>
              <a:fillRect l="0" t="0" r="0" b="0"/>
            </a:stretch>
          </a:blipFill>
          <a:ln cap="sq">
            <a:noFill/>
            <a:prstDash val="solid"/>
            <a:miter/>
          </a:ln>
        </p:spPr>
      </p:sp>
      <p:sp>
        <p:nvSpPr>
          <p:cNvPr name="Freeform 5" id="5"/>
          <p:cNvSpPr/>
          <p:nvPr/>
        </p:nvSpPr>
        <p:spPr>
          <a:xfrm flipH="true" flipV="true" rot="-5400000">
            <a:off x="219042" y="3354894"/>
            <a:ext cx="3430699" cy="4900998"/>
          </a:xfrm>
          <a:custGeom>
            <a:avLst/>
            <a:gdLst/>
            <a:ahLst/>
            <a:cxnLst/>
            <a:rect r="r" b="b" t="t" l="l"/>
            <a:pathLst>
              <a:path h="4900998" w="3430699">
                <a:moveTo>
                  <a:pt x="3430699" y="4900998"/>
                </a:moveTo>
                <a:lnTo>
                  <a:pt x="0" y="4900998"/>
                </a:lnTo>
                <a:lnTo>
                  <a:pt x="0" y="0"/>
                </a:lnTo>
                <a:lnTo>
                  <a:pt x="3430699" y="0"/>
                </a:lnTo>
                <a:lnTo>
                  <a:pt x="3430699" y="4900998"/>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6633997" y="1965021"/>
            <a:ext cx="5027326" cy="7878421"/>
          </a:xfrm>
          <a:custGeom>
            <a:avLst/>
            <a:gdLst/>
            <a:ahLst/>
            <a:cxnLst/>
            <a:rect r="r" b="b" t="t" l="l"/>
            <a:pathLst>
              <a:path h="7878421" w="5027326">
                <a:moveTo>
                  <a:pt x="0" y="0"/>
                </a:moveTo>
                <a:lnTo>
                  <a:pt x="5027327" y="0"/>
                </a:lnTo>
                <a:lnTo>
                  <a:pt x="5027327" y="7878421"/>
                </a:lnTo>
                <a:lnTo>
                  <a:pt x="0" y="7878421"/>
                </a:lnTo>
                <a:lnTo>
                  <a:pt x="0" y="0"/>
                </a:lnTo>
                <a:close/>
              </a:path>
            </a:pathLst>
          </a:custGeom>
          <a:blipFill>
            <a:blip r:embed="rId5"/>
            <a:stretch>
              <a:fillRect l="-2277" t="0" r="-2131" b="0"/>
            </a:stretch>
          </a:blipFill>
        </p:spPr>
      </p:sp>
      <p:sp>
        <p:nvSpPr>
          <p:cNvPr name="TextBox 7" id="7"/>
          <p:cNvSpPr txBox="true"/>
          <p:nvPr/>
        </p:nvSpPr>
        <p:spPr>
          <a:xfrm rot="0">
            <a:off x="4044994" y="887077"/>
            <a:ext cx="10147035" cy="952088"/>
          </a:xfrm>
          <a:prstGeom prst="rect">
            <a:avLst/>
          </a:prstGeom>
        </p:spPr>
        <p:txBody>
          <a:bodyPr anchor="t" rtlCol="false" tIns="0" lIns="0" bIns="0" rIns="0">
            <a:spAutoFit/>
          </a:bodyPr>
          <a:lstStyle/>
          <a:p>
            <a:pPr algn="ctr">
              <a:lnSpc>
                <a:spcPts val="7211"/>
              </a:lnSpc>
            </a:pPr>
            <a:r>
              <a:rPr lang="en-US" sz="6382">
                <a:solidFill>
                  <a:srgbClr val="044B4D"/>
                </a:solidFill>
                <a:latin typeface="Lovelo"/>
                <a:ea typeface="Lovelo"/>
                <a:cs typeface="Lovelo"/>
                <a:sym typeface="Lovelo"/>
              </a:rPr>
              <a:t>ARCHITECTURE DIAGRAM </a:t>
            </a:r>
          </a:p>
        </p:txBody>
      </p:sp>
      <p:sp>
        <p:nvSpPr>
          <p:cNvPr name="TextBox 8" id="8"/>
          <p:cNvSpPr txBox="true"/>
          <p:nvPr/>
        </p:nvSpPr>
        <p:spPr>
          <a:xfrm rot="0">
            <a:off x="11661324" y="8032750"/>
            <a:ext cx="3784980" cy="503771"/>
          </a:xfrm>
          <a:prstGeom prst="rect">
            <a:avLst/>
          </a:prstGeom>
        </p:spPr>
        <p:txBody>
          <a:bodyPr anchor="t" rtlCol="false" tIns="0" lIns="0" bIns="0" rIns="0">
            <a:spAutoFit/>
          </a:bodyPr>
          <a:lstStyle/>
          <a:p>
            <a:pPr algn="ctr">
              <a:lnSpc>
                <a:spcPts val="4131"/>
              </a:lnSpc>
              <a:spcBef>
                <a:spcPct val="0"/>
              </a:spcBef>
            </a:pPr>
            <a:r>
              <a:rPr lang="en-US" sz="2951">
                <a:solidFill>
                  <a:srgbClr val="F8F4EB"/>
                </a:solidFill>
                <a:latin typeface="Alata"/>
                <a:ea typeface="Alata"/>
                <a:cs typeface="Alata"/>
                <a:sym typeface="Alata"/>
              </a:rPr>
              <a:t>Daniel Gallego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13665355" y="-2309395"/>
            <a:ext cx="8137017" cy="8229600"/>
          </a:xfrm>
          <a:custGeom>
            <a:avLst/>
            <a:gdLst/>
            <a:ahLst/>
            <a:cxnLst/>
            <a:rect r="r" b="b" t="t" l="l"/>
            <a:pathLst>
              <a:path h="8229600" w="8137017">
                <a:moveTo>
                  <a:pt x="0" y="0"/>
                </a:moveTo>
                <a:lnTo>
                  <a:pt x="8137017" y="0"/>
                </a:lnTo>
                <a:lnTo>
                  <a:pt x="8137017" y="8229600"/>
                </a:lnTo>
                <a:lnTo>
                  <a:pt x="0" y="8229600"/>
                </a:lnTo>
                <a:lnTo>
                  <a:pt x="0" y="0"/>
                </a:lnTo>
                <a:close/>
              </a:path>
            </a:pathLst>
          </a:custGeom>
          <a:blipFill>
            <a:blip r:embed="rId2">
              <a:alphaModFix amt="15000"/>
            </a:blip>
            <a:stretch>
              <a:fillRect l="0" t="0" r="0" b="0"/>
            </a:stretch>
          </a:blipFill>
          <a:ln cap="sq">
            <a:noFill/>
            <a:prstDash val="solid"/>
            <a:miter/>
          </a:ln>
        </p:spPr>
      </p:sp>
      <p:sp>
        <p:nvSpPr>
          <p:cNvPr name="Freeform 3" id="3"/>
          <p:cNvSpPr/>
          <p:nvPr/>
        </p:nvSpPr>
        <p:spPr>
          <a:xfrm flipH="false" flipV="false" rot="0">
            <a:off x="-3752126" y="5954703"/>
            <a:ext cx="8137017" cy="8229600"/>
          </a:xfrm>
          <a:custGeom>
            <a:avLst/>
            <a:gdLst/>
            <a:ahLst/>
            <a:cxnLst/>
            <a:rect r="r" b="b" t="t" l="l"/>
            <a:pathLst>
              <a:path h="8229600" w="8137017">
                <a:moveTo>
                  <a:pt x="0" y="0"/>
                </a:moveTo>
                <a:lnTo>
                  <a:pt x="8137017" y="0"/>
                </a:lnTo>
                <a:lnTo>
                  <a:pt x="8137017" y="8229600"/>
                </a:lnTo>
                <a:lnTo>
                  <a:pt x="0" y="8229600"/>
                </a:lnTo>
                <a:lnTo>
                  <a:pt x="0" y="0"/>
                </a:lnTo>
                <a:close/>
              </a:path>
            </a:pathLst>
          </a:custGeom>
          <a:blipFill>
            <a:blip r:embed="rId2">
              <a:alphaModFix amt="15000"/>
            </a:blip>
            <a:stretch>
              <a:fillRect l="0" t="0" r="0" b="0"/>
            </a:stretch>
          </a:blipFill>
          <a:ln cap="sq">
            <a:noFill/>
            <a:prstDash val="solid"/>
            <a:miter/>
          </a:ln>
        </p:spPr>
      </p:sp>
      <p:sp>
        <p:nvSpPr>
          <p:cNvPr name="Freeform 4" id="4"/>
          <p:cNvSpPr/>
          <p:nvPr/>
        </p:nvSpPr>
        <p:spPr>
          <a:xfrm flipH="false" flipV="true" rot="5400000">
            <a:off x="14848326" y="5520365"/>
            <a:ext cx="3281088" cy="4687268"/>
          </a:xfrm>
          <a:custGeom>
            <a:avLst/>
            <a:gdLst/>
            <a:ahLst/>
            <a:cxnLst/>
            <a:rect r="r" b="b" t="t" l="l"/>
            <a:pathLst>
              <a:path h="4687268" w="3281088">
                <a:moveTo>
                  <a:pt x="0" y="4687268"/>
                </a:moveTo>
                <a:lnTo>
                  <a:pt x="3281088" y="4687268"/>
                </a:lnTo>
                <a:lnTo>
                  <a:pt x="3281088" y="0"/>
                </a:lnTo>
                <a:lnTo>
                  <a:pt x="0" y="0"/>
                </a:lnTo>
                <a:lnTo>
                  <a:pt x="0" y="4687268"/>
                </a:lnTo>
                <a:close/>
              </a:path>
            </a:pathLst>
          </a:custGeom>
          <a:blipFill>
            <a:blip r:embed="rId3">
              <a:alphaModFix amt="16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4653338" y="3255670"/>
            <a:ext cx="8743570" cy="5935571"/>
          </a:xfrm>
          <a:custGeom>
            <a:avLst/>
            <a:gdLst/>
            <a:ahLst/>
            <a:cxnLst/>
            <a:rect r="r" b="b" t="t" l="l"/>
            <a:pathLst>
              <a:path h="5935571" w="8743570">
                <a:moveTo>
                  <a:pt x="0" y="0"/>
                </a:moveTo>
                <a:lnTo>
                  <a:pt x="8743569" y="0"/>
                </a:lnTo>
                <a:lnTo>
                  <a:pt x="8743569" y="5935571"/>
                </a:lnTo>
                <a:lnTo>
                  <a:pt x="0" y="5935571"/>
                </a:lnTo>
                <a:lnTo>
                  <a:pt x="0" y="0"/>
                </a:lnTo>
                <a:close/>
              </a:path>
            </a:pathLst>
          </a:custGeom>
          <a:blipFill>
            <a:blip r:embed="rId5"/>
            <a:stretch>
              <a:fillRect l="-945" t="0" r="-945" b="0"/>
            </a:stretch>
          </a:blipFill>
        </p:spPr>
      </p:sp>
      <p:sp>
        <p:nvSpPr>
          <p:cNvPr name="TextBox 6" id="6"/>
          <p:cNvSpPr txBox="true"/>
          <p:nvPr/>
        </p:nvSpPr>
        <p:spPr>
          <a:xfrm rot="0">
            <a:off x="6260576" y="1115922"/>
            <a:ext cx="5766849" cy="689483"/>
          </a:xfrm>
          <a:prstGeom prst="rect">
            <a:avLst/>
          </a:prstGeom>
        </p:spPr>
        <p:txBody>
          <a:bodyPr anchor="t" rtlCol="false" tIns="0" lIns="0" bIns="0" rIns="0">
            <a:spAutoFit/>
          </a:bodyPr>
          <a:lstStyle/>
          <a:p>
            <a:pPr algn="l">
              <a:lnSpc>
                <a:spcPts val="5311"/>
              </a:lnSpc>
            </a:pPr>
            <a:r>
              <a:rPr lang="en-US" sz="4700">
                <a:solidFill>
                  <a:srgbClr val="044B4D"/>
                </a:solidFill>
                <a:latin typeface="Lovelo"/>
                <a:ea typeface="Lovelo"/>
                <a:cs typeface="Lovelo"/>
                <a:sym typeface="Lovelo"/>
              </a:rPr>
              <a:t>DATABASE SCHEMA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95A5D"/>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591409" y="-417344"/>
            <a:ext cx="6754574" cy="9649392"/>
          </a:xfrm>
          <a:custGeom>
            <a:avLst/>
            <a:gdLst/>
            <a:ahLst/>
            <a:cxnLst/>
            <a:rect r="r" b="b" t="t" l="l"/>
            <a:pathLst>
              <a:path h="9649392" w="6754574">
                <a:moveTo>
                  <a:pt x="6754574" y="0"/>
                </a:moveTo>
                <a:lnTo>
                  <a:pt x="0" y="0"/>
                </a:lnTo>
                <a:lnTo>
                  <a:pt x="0" y="9649392"/>
                </a:lnTo>
                <a:lnTo>
                  <a:pt x="6754574" y="9649392"/>
                </a:lnTo>
                <a:lnTo>
                  <a:pt x="6754574"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871628" y="4553796"/>
            <a:ext cx="6754574" cy="9649392"/>
          </a:xfrm>
          <a:custGeom>
            <a:avLst/>
            <a:gdLst/>
            <a:ahLst/>
            <a:cxnLst/>
            <a:rect r="r" b="b" t="t" l="l"/>
            <a:pathLst>
              <a:path h="9649392" w="6754574">
                <a:moveTo>
                  <a:pt x="6754574" y="0"/>
                </a:moveTo>
                <a:lnTo>
                  <a:pt x="0" y="0"/>
                </a:lnTo>
                <a:lnTo>
                  <a:pt x="0" y="9649392"/>
                </a:lnTo>
                <a:lnTo>
                  <a:pt x="6754574" y="9649392"/>
                </a:lnTo>
                <a:lnTo>
                  <a:pt x="6754574"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671391" y="1588687"/>
            <a:ext cx="4231543" cy="423154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0372" t="0" r="-85706" b="0"/>
              </a:stretch>
            </a:blipFill>
            <a:ln w="38100" cap="sq">
              <a:solidFill>
                <a:srgbClr val="F8F4EB"/>
              </a:solidFill>
              <a:prstDash val="solid"/>
              <a:miter/>
            </a:ln>
          </p:spPr>
        </p:sp>
      </p:grpSp>
      <p:grpSp>
        <p:nvGrpSpPr>
          <p:cNvPr name="Group 6" id="6"/>
          <p:cNvGrpSpPr/>
          <p:nvPr/>
        </p:nvGrpSpPr>
        <p:grpSpPr>
          <a:xfrm rot="0">
            <a:off x="13122047" y="5143500"/>
            <a:ext cx="6326754" cy="632675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96078" t="0" r="0" b="0"/>
              </a:stretch>
            </a:blipFill>
            <a:ln w="38100" cap="sq">
              <a:solidFill>
                <a:srgbClr val="F8F4EB"/>
              </a:solidFill>
              <a:prstDash val="solid"/>
              <a:miter/>
            </a:ln>
          </p:spPr>
        </p:sp>
      </p:grpSp>
      <p:sp>
        <p:nvSpPr>
          <p:cNvPr name="TextBox 8" id="8"/>
          <p:cNvSpPr txBox="true"/>
          <p:nvPr/>
        </p:nvSpPr>
        <p:spPr>
          <a:xfrm rot="0">
            <a:off x="1943643" y="2752370"/>
            <a:ext cx="5766849" cy="952088"/>
          </a:xfrm>
          <a:prstGeom prst="rect">
            <a:avLst/>
          </a:prstGeom>
        </p:spPr>
        <p:txBody>
          <a:bodyPr anchor="t" rtlCol="false" tIns="0" lIns="0" bIns="0" rIns="0">
            <a:spAutoFit/>
          </a:bodyPr>
          <a:lstStyle/>
          <a:p>
            <a:pPr algn="l">
              <a:lnSpc>
                <a:spcPts val="7211"/>
              </a:lnSpc>
            </a:pPr>
            <a:r>
              <a:rPr lang="en-US" sz="6382">
                <a:solidFill>
                  <a:srgbClr val="F8F4EB"/>
                </a:solidFill>
                <a:latin typeface="Lovelo"/>
                <a:ea typeface="Lovelo"/>
                <a:cs typeface="Lovelo"/>
                <a:sym typeface="Lovelo"/>
              </a:rPr>
              <a:t>CONCLUSION </a:t>
            </a:r>
          </a:p>
        </p:txBody>
      </p:sp>
      <p:sp>
        <p:nvSpPr>
          <p:cNvPr name="TextBox 9" id="9"/>
          <p:cNvSpPr txBox="true"/>
          <p:nvPr/>
        </p:nvSpPr>
        <p:spPr>
          <a:xfrm rot="0">
            <a:off x="2067527" y="3938389"/>
            <a:ext cx="8050779" cy="5475217"/>
          </a:xfrm>
          <a:prstGeom prst="rect">
            <a:avLst/>
          </a:prstGeom>
        </p:spPr>
        <p:txBody>
          <a:bodyPr anchor="t" rtlCol="false" tIns="0" lIns="0" bIns="0" rIns="0">
            <a:spAutoFit/>
          </a:bodyPr>
          <a:lstStyle/>
          <a:p>
            <a:pPr algn="just">
              <a:lnSpc>
                <a:spcPts val="2716"/>
              </a:lnSpc>
            </a:pPr>
            <a:r>
              <a:rPr lang="en-US" sz="1940">
                <a:solidFill>
                  <a:srgbClr val="F8F4EB"/>
                </a:solidFill>
                <a:latin typeface="Alata"/>
                <a:ea typeface="Alata"/>
                <a:cs typeface="Alata"/>
                <a:sym typeface="Alata"/>
              </a:rPr>
              <a:t>AI-AgroBot is a universal, AI-powered agricultural assistant designed to address key challenges faced by farmers such as language, literacy, connectivity, and limited access to expert knowledge. By integrating multilingual communication, image-based diagnostics, voice interaction, and real-time data insights, it empowers farmers to make informed decisions and improve productivity. Its modular architecture and scalable database ensure flexibility for future enhancements, including new languages, crop types, and advanced integrations like predictive analytics and government scheme linkage. For farmers, it provides inclusive and accessible expert guidance, while for administrators and policymakers, it offers valuable data-driven insights. Ultimately, AI-AgroBot builds the foundation for a holistic digital ecosystem in agriculture, fostering sustainable growth, collaboration, and resilience within farming communities.</a:t>
            </a:r>
          </a:p>
          <a:p>
            <a:pPr algn="just">
              <a:lnSpc>
                <a:spcPts val="2716"/>
              </a:lnSpc>
            </a:pPr>
          </a:p>
          <a:p>
            <a:pPr algn="just">
              <a:lnSpc>
                <a:spcPts val="2716"/>
              </a:lnSpc>
              <a:spcBef>
                <a:spcPct val="0"/>
              </a:spcBef>
            </a:pPr>
          </a:p>
        </p:txBody>
      </p:sp>
      <p:sp>
        <p:nvSpPr>
          <p:cNvPr name="TextBox 10" id="10"/>
          <p:cNvSpPr txBox="true"/>
          <p:nvPr/>
        </p:nvSpPr>
        <p:spPr>
          <a:xfrm rot="0">
            <a:off x="1943643" y="4160935"/>
            <a:ext cx="247768" cy="207438"/>
          </a:xfrm>
          <a:prstGeom prst="rect">
            <a:avLst/>
          </a:prstGeom>
        </p:spPr>
        <p:txBody>
          <a:bodyPr anchor="t" rtlCol="false" tIns="0" lIns="0" bIns="0" rIns="0">
            <a:spAutoFit/>
          </a:bodyPr>
          <a:lstStyle/>
          <a:p>
            <a:pPr algn="ctr">
              <a:lnSpc>
                <a:spcPts val="1654"/>
              </a:lnSpc>
              <a:spcBef>
                <a:spcPct val="0"/>
              </a:spcBef>
            </a:pPr>
            <a:r>
              <a:rPr lang="en-US" sz="1181">
                <a:solidFill>
                  <a:srgbClr val="044B4D"/>
                </a:solidFill>
                <a:latin typeface="Alata"/>
                <a:ea typeface="Alata"/>
                <a:cs typeface="Alata"/>
                <a:sym typeface="Alata"/>
              </a:rPr>
              <a:t>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5A5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700054" y="-4284438"/>
            <a:ext cx="6754574" cy="9649392"/>
          </a:xfrm>
          <a:custGeom>
            <a:avLst/>
            <a:gdLst/>
            <a:ahLst/>
            <a:cxnLst/>
            <a:rect r="r" b="b" t="t" l="l"/>
            <a:pathLst>
              <a:path h="9649392" w="6754574">
                <a:moveTo>
                  <a:pt x="0" y="0"/>
                </a:moveTo>
                <a:lnTo>
                  <a:pt x="6754574" y="0"/>
                </a:lnTo>
                <a:lnTo>
                  <a:pt x="6754574" y="9649392"/>
                </a:lnTo>
                <a:lnTo>
                  <a:pt x="0" y="9649392"/>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377287" y="2085017"/>
            <a:ext cx="6754574" cy="9649392"/>
          </a:xfrm>
          <a:custGeom>
            <a:avLst/>
            <a:gdLst/>
            <a:ahLst/>
            <a:cxnLst/>
            <a:rect r="r" b="b" t="t" l="l"/>
            <a:pathLst>
              <a:path h="9649392" w="6754574">
                <a:moveTo>
                  <a:pt x="0" y="0"/>
                </a:moveTo>
                <a:lnTo>
                  <a:pt x="6754574" y="0"/>
                </a:lnTo>
                <a:lnTo>
                  <a:pt x="6754574" y="9649392"/>
                </a:lnTo>
                <a:lnTo>
                  <a:pt x="0" y="9649392"/>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455065" y="3268633"/>
            <a:ext cx="11301259" cy="5989667"/>
          </a:xfrm>
          <a:custGeom>
            <a:avLst/>
            <a:gdLst/>
            <a:ahLst/>
            <a:cxnLst/>
            <a:rect r="r" b="b" t="t" l="l"/>
            <a:pathLst>
              <a:path h="5989667" w="11301259">
                <a:moveTo>
                  <a:pt x="0" y="0"/>
                </a:moveTo>
                <a:lnTo>
                  <a:pt x="11301259" y="0"/>
                </a:lnTo>
                <a:lnTo>
                  <a:pt x="11301259" y="5989667"/>
                </a:lnTo>
                <a:lnTo>
                  <a:pt x="0" y="5989667"/>
                </a:lnTo>
                <a:lnTo>
                  <a:pt x="0" y="0"/>
                </a:lnTo>
                <a:close/>
              </a:path>
            </a:pathLst>
          </a:custGeom>
          <a:blipFill>
            <a:blip r:embed="rId4"/>
            <a:stretch>
              <a:fillRect l="0" t="0" r="0" b="0"/>
            </a:stretch>
          </a:blipFill>
        </p:spPr>
      </p:sp>
      <p:sp>
        <p:nvSpPr>
          <p:cNvPr name="TextBox 5" id="5"/>
          <p:cNvSpPr txBox="true"/>
          <p:nvPr/>
        </p:nvSpPr>
        <p:spPr>
          <a:xfrm rot="0">
            <a:off x="2170407" y="1515791"/>
            <a:ext cx="13870576" cy="952088"/>
          </a:xfrm>
          <a:prstGeom prst="rect">
            <a:avLst/>
          </a:prstGeom>
        </p:spPr>
        <p:txBody>
          <a:bodyPr anchor="t" rtlCol="false" tIns="0" lIns="0" bIns="0" rIns="0">
            <a:spAutoFit/>
          </a:bodyPr>
          <a:lstStyle/>
          <a:p>
            <a:pPr algn="ctr">
              <a:lnSpc>
                <a:spcPts val="7211"/>
              </a:lnSpc>
            </a:pPr>
            <a:r>
              <a:rPr lang="en-US" sz="6382">
                <a:solidFill>
                  <a:srgbClr val="F8F4EB"/>
                </a:solidFill>
                <a:latin typeface="Lovelo"/>
                <a:ea typeface="Lovelo"/>
                <a:cs typeface="Lovelo"/>
                <a:sym typeface="Lovelo"/>
              </a:rPr>
              <a:t>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DAG4RhSv2pE</dc:identifier>
  <dcterms:modified xsi:type="dcterms:W3CDTF">2011-08-01T06:04:30Z</dcterms:modified>
  <cp:revision>1</cp:revision>
  <dc:title>AI‑AgroBot: Universal AI‑based Agriculture Assistant</dc:title>
</cp:coreProperties>
</file>